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2.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pieChart>
        <c:varyColors val="1"/>
        <c:ser>
          <c:idx val="0"/>
          <c:order val="0"/>
          <c:tx>
            <c:strRef>
              <c:f>Sheet1!$B$1</c:f>
              <c:strCache>
                <c:ptCount val="1"/>
                <c:pt idx="0">
                  <c:v>%</c:v>
                </c:pt>
              </c:strCache>
            </c:strRef>
          </c:tx>
          <c:spPr>
            <a:solidFill>
              <a:schemeClr val="accent1"/>
            </a:solidFill>
            <a:ln w="9525" cap="flat">
              <a:solidFill>
                <a:srgbClr val="F9F9F9"/>
              </a:solidFill>
              <a:prstDash val="solid"/>
              <a:round/>
            </a:ln>
            <a:effectLst/>
          </c:spPr>
          <c:dPt>
            <c:idx val="0"/>
            <c:bubble3D val="0"/>
            <c:spPr>
              <a:solidFill>
                <a:srgbClr val="2F6DB5"/>
              </a:solidFill>
              <a:effectLst/>
            </c:spPr>
          </c:dPt>
          <c:dPt>
            <c:idx val="1"/>
            <c:bubble3D val="0"/>
            <c:spPr>
              <a:solidFill>
                <a:srgbClr val="E08A1E"/>
              </a:solidFill>
              <a:effectLst/>
            </c:spPr>
          </c:dPt>
          <c:dPt>
            <c:idx val="2"/>
            <c:bubble3D val="0"/>
            <c:spPr>
              <a:solidFill>
                <a:srgbClr val="3E9B6B"/>
              </a:solidFill>
              <a:effectLst/>
            </c:spPr>
          </c:dPt>
          <c:dPt>
            <c:idx val="3"/>
            <c:bubble3D val="0"/>
            <c:spPr>
              <a:solidFill>
                <a:srgbClr val="B04A6F"/>
              </a:solidFill>
              <a:effectLst/>
            </c:spPr>
          </c:dPt>
          <c:dLbls>
            <c:dLbl>
              <c:idx val="0"/>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1"/>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2"/>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dLbl>
              <c:idx val="3"/>
              <c:numFmt formatCode="&quot;*&quot;" sourceLinked="0"/>
              <c:spPr/>
              <c:txPr>
                <a:bodyPr/>
                <a:lstStyle/>
                <a:p>
                  <a:pPr>
                    <a:defRPr sz="1200" b="0" i="0" u="none" strike="noStrike">
                      <a:solidFill>
                        <a:srgbClr val="18202F"/>
                      </a:solidFill>
                      <a:latin typeface="Arial"/>
                    </a:defRPr>
                  </a:pPr>
                </a:p>
              </c:txPr>
              <c:dLblPos val="outEnd"/>
              <c:showLegendKey val="0"/>
              <c:showVal val="1"/>
              <c:showCatName val="0"/>
              <c:showSerName val="0"/>
              <c:showPercent val="0"/>
              <c:showBubbleSize val="0"/>
            </c:dLbl>
            <c:numFmt formatCode="&quot;*&quot;" sourceLinked="0"/>
            <c:txPr>
              <a:bodyPr/>
              <a:lstStyle/>
              <a:p>
                <a:pPr>
                  <a:defRPr sz="1800" b="0" i="0" u="none" strike="noStrike">
                    <a:solidFill>
                      <a:srgbClr val="000000"/>
                    </a:solidFill>
                    <a:latin typeface="Arial"/>
                  </a:defRPr>
                </a:pPr>
              </a:p>
            </c:txPr>
            <c:dLblPos val="ctr"/>
            <c:showLegendKey val="0"/>
            <c:showVal val="0"/>
            <c:showCatName val="1"/>
            <c:showSerName val="0"/>
            <c:showPercent val="1"/>
            <c:showBubbleSize val="0"/>
            <c:showLeaderLines val="0"/>
          </c:dLbls>
          <c:cat>
            <c:strRef>
              <c:f>Sheet1!$A$2:$A$5</c:f>
              <c:strCache>
                <c:ptCount val="4"/>
                <c:pt idx="0">
                  <c:v>見積書づくり</c:v>
                </c:pt>
                <c:pt idx="1">
                  <c:v>現場写真の整理と報告書</c:v>
                </c:pt>
                <c:pt idx="2">
                  <c:v>お客さまへの連絡</c:v>
                </c:pt>
                <c:pt idx="3">
                  <c:v>請求・入金の確認</c:v>
                </c:pt>
              </c:strCache>
            </c:strRef>
          </c:cat>
          <c:val>
            <c:numRef>
              <c:f>Sheet1!$B$2:$B$5</c:f>
              <c:numCache>
                <c:ptCount val="4"/>
                <c:pt idx="0">
                  <c:v>100</c:v>
                </c:pt>
                <c:pt idx="1">
                  <c:v>62.5</c:v>
                </c:pt>
                <c:pt idx="2">
                  <c:v>50</c:v>
                </c:pt>
                <c:pt idx="3">
                  <c:v>37.5</c:v>
                </c:pt>
              </c:numCache>
            </c:numRef>
          </c:val>
        </c:ser>
        <c:firstSliceAng val="0"/>
      </c:pieChart>
      <c:spPr>
        <a:noFill/>
        <a:ln>
          <a:noFill/>
        </a:ln>
        <a:effectLst/>
      </c:spPr>
    </c:plotArea>
    <c:legend>
      <c:legendPos val="r"/>
      <c:overlay val="0"/>
      <c:txPr>
        <a:bodyPr/>
        <a:lstStyle/>
        <a:p>
          <a:pPr>
            <a:defRPr sz="1200">      </a:defRPr>
          </a:pPr>
          <a:endParaRPr lang="en-US"/>
        </a:p>
      </c:txPr>
    </c:legend>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時間</c:v>
                </c:pt>
              </c:strCache>
            </c:strRef>
          </c:tx>
          <c:spPr>
            <a:solidFill>
              <a:srgbClr val="1F5FA8"/>
            </a:solidFill>
            <a:effectLst/>
          </c:spPr>
          <c:invertIfNegative val="0"/>
          <c:dLbls>
            <c:numFmt formatCode="&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dPt>
            <c:idx val="0"/>
            <c:invertIfNegative val="0"/>
            <c:bubble3D val="0"/>
            <c:spPr>
              <a:solidFill>
                <a:srgbClr val="1F5FA8"/>
              </a:solidFill>
              <a:effectLst/>
            </c:spPr>
          </c:dPt>
          <c:dPt>
            <c:idx val="1"/>
            <c:invertIfNegative val="0"/>
            <c:bubble3D val="0"/>
            <c:spPr>
              <a:solidFill>
                <a:srgbClr val="2A8F7A"/>
              </a:solidFill>
              <a:effectLst/>
            </c:spPr>
          </c:dPt>
          <c:dPt>
            <c:idx val="2"/>
            <c:invertIfNegative val="0"/>
            <c:bubble3D val="0"/>
            <c:spPr>
              <a:solidFill>
                <a:srgbClr val="1B5E20"/>
              </a:solidFill>
              <a:effectLst/>
            </c:spPr>
          </c:dPt>
          <c:cat>
            <c:multiLvlStrRef>
              <c:f>Sheet1!$A$2:$A$4</c:f>
              <c:multiLvlStrCache>
                <c:ptCount val="3"/>
                <c:lvl>
                  <c:pt idx="0">
                    <c:v>見積書づくり（仮定）</c:v>
                  </c:pt>
                  <c:pt idx="1">
                    <c:v>写真整理・報告書（仮定）</c:v>
                  </c:pt>
                  <c:pt idx="2">
                    <c:v>お客さまへの連絡（仮定）</c:v>
                  </c:pt>
                </c:lvl>
              </c:multiLvlStrCache>
            </c:multiLvlStrRef>
          </c:cat>
          <c:val>
            <c:numRef>
              <c:f>Sheet1!$B$2:$B$4</c:f>
              <c:numCache>
                <c:formatCode>General</c:formatCode>
                <c:ptCount val="3"/>
                <c:pt idx="0">
                  <c:v>100</c:v>
                </c:pt>
                <c:pt idx="1">
                  <c:v>89.3</c:v>
                </c:pt>
                <c:pt idx="2">
                  <c:v>35.7</c:v>
                </c:pt>
              </c:numCache>
            </c:numRef>
          </c:val>
        </c:ser>
        <c:dLbls>
          <c:numFmt formatCode="&quot;*&quot;" sourceLinked="0"/>
          <c:txPr>
            <a:bodyPr/>
            <a:lstStyle/>
            <a:p>
              <a:pPr>
                <a:defRPr b="0" i="0" strike="noStrike" sz="1200" u="none">
                  <a:solidFill>
                    <a:srgbClr val="000000"/>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quot;*&quot;"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noMultiLvlLbl val="1"/>
      </c:catAx>
      <c:valAx>
        <c:axId val="2094734552"/>
        <c:scaling>
          <c:orientation val="minMax"/>
        </c:scaling>
        <c:delete val="0"/>
        <c:axPos val="b"/>
        <c:majorGridlines>
          <c:spPr>
            <a:ln w="6350" cap="flat">
              <a:solidFill>
                <a:srgbClr val="D5DCE6"/>
              </a:solidFill>
              <a:prstDash val="solid"/>
              <a:round/>
            </a:ln>
          </c:spPr>
        </c:majorGridlines>
        <c:numFmt formatCode="&quot;*&quot;" sourceLinked="0"/>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写真と見積のどちらを先にするかは、検討の中でも意見が割れました。見積は最大の作業量ですが、提出に約*日かかる原因の切り分けを先にします。最終判断は人が行います。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監督の残業の月平均*時間は、時間外労働の月の限度に達しています。年に直すと*時間で、年の限度*時間を超える計算です。ただし平均値だけで違法とは言えないため、個人別の実績と*協定の確認が先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いずれも仮説です。建設業の約半数が DX を「聞いたことがない」と答えた*年の調査もあります。事務の削減分を、そのまま監督の残業減としては数えません。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試用で撮り忘れや撮り直しが増えたら中止し、入力項目を事務側で事前登録する運用に変えます。見積の下書きで時間が減らなければ、AI の対象を文章・項目候補に絞ります。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他社の事例では見積が週*時間から週*時間になった例などがありますが、企業の発表であり、自社での効果は断定できません。建設業法の材料費等記載見積書にも配慮します。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いまの構成で一番大きいのは見積書づくりです。ただし監督の残業に直結するのは写真整理とみているため、監督が担う時間の内訳を記録で確かめます。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削減率は検討の中で出た仮定の幅の中間付近で置いた試算です。時間の評価単価*円（仮定）なら月約*万円分の余力ですが、現金の利益ではなく、残業代などが実際に減った分だけが費用削減になります。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月額は合計*万円、年*万円の見立てです。失注の取り戻しで約*万円という試算もありますが、失注の主因が提出の遅さでなく価格などなら見込みはゼロになるため、要確認とします。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最終判断は社長、各案は各責任者が担当します。効果は削減時間ではなく、監督本人の残業時間・見積の日数・失注件数で測ります。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どれも仮説の段階です。*月の記録と試用で確かめ、結果によっては順番や進め方を変えます。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ODY">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1F5FA8"/>
          </a:solidFill>
          <a:ln/>
        </p:spPr>
      </p:sp>
      <p:sp>
        <p:nvSpPr>
          <p:cNvPr id="3" name="Shape 1"/>
          <p:cNvSpPr/>
          <p:nvPr/>
        </p:nvSpPr>
        <p:spPr>
          <a:xfrm>
            <a:off x="502920" y="1024128"/>
            <a:ext cx="11185855" cy="0"/>
          </a:xfrm>
          <a:prstGeom prst="line">
            <a:avLst/>
          </a:prstGeom>
          <a:noFill/>
          <a:ln w="12700">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4A85"/>
        </a:solidFill>
      </p:bgPr>
    </p:bg>
    <p:spTree>
      <p:nvGrpSpPr>
        <p:cNvPr id="1" name=""/>
        <p:cNvGrpSpPr/>
        <p:nvPr/>
      </p:nvGrpSpPr>
      <p:grpSpPr>
        <a:xfrm>
          <a:off x="0" y="0"/>
          <a:ext cx="0" cy="0"/>
          <a:chOff x="0" y="0"/>
          <a:chExt cx="0" cy="0"/>
        </a:xfrm>
      </p:grpSpPr>
      <p:sp>
        <p:nvSpPr>
          <p:cNvPr id="2" name="Shape 0"/>
          <p:cNvSpPr/>
          <p:nvPr/>
        </p:nvSpPr>
        <p:spPr>
          <a:xfrm>
            <a:off x="502920" y="1828800"/>
            <a:ext cx="1097280" cy="82296"/>
          </a:xfrm>
          <a:prstGeom prst="rect">
            <a:avLst/>
          </a:prstGeom>
          <a:solidFill>
            <a:srgbClr val="E8F0FA"/>
          </a:solidFill>
          <a:ln/>
        </p:spPr>
      </p:sp>
      <p:sp>
        <p:nvSpPr>
          <p:cNvPr id="3" name="Text 1"/>
          <p:cNvSpPr/>
          <p:nvPr/>
        </p:nvSpPr>
        <p:spPr>
          <a:xfrm>
            <a:off x="502920" y="2057400"/>
            <a:ext cx="11185855" cy="1737360"/>
          </a:xfrm>
          <a:prstGeom prst="rect">
            <a:avLst/>
          </a:prstGeom>
          <a:noFill/>
          <a:ln/>
        </p:spPr>
        <p:txBody>
          <a:bodyPr wrap="square" rtlCol="0" anchor="t"/>
          <a:lstStyle/>
          <a:p>
            <a:pPr indent="0" marL="0">
              <a:buNone/>
            </a:pPr>
            <a:r>
              <a:rPr lang="en-US" sz="3600" b="1" dirty="0">
                <a:solidFill>
                  <a:srgbClr val="FFFFFF"/>
                </a:solidFill>
              </a:rPr>
              <a:t>事務作業の手間削減の進め方：写真整理から見積・顧客連絡へ</a:t>
            </a:r>
            <a:endParaRPr lang="en-US" sz="3600" dirty="0"/>
          </a:p>
        </p:txBody>
      </p:sp>
      <p:sp>
        <p:nvSpPr>
          <p:cNvPr id="4" name="Text 2"/>
          <p:cNvSpPr/>
          <p:nvPr/>
        </p:nvSpPr>
        <p:spPr>
          <a:xfrm>
            <a:off x="502920" y="3977640"/>
            <a:ext cx="11185855" cy="914400"/>
          </a:xfrm>
          <a:prstGeom prst="rect">
            <a:avLst/>
          </a:prstGeom>
          <a:noFill/>
          <a:ln/>
        </p:spPr>
        <p:txBody>
          <a:bodyPr wrap="square" rtlCol="0" anchor="t"/>
          <a:lstStyle/>
          <a:p>
            <a:pPr indent="0" marL="0">
              <a:buNone/>
            </a:pPr>
            <a:r>
              <a:rPr lang="en-US" sz="1800" dirty="0">
                <a:solidFill>
                  <a:srgbClr val="E8F0FA"/>
                </a:solidFill>
              </a:rPr>
              <a:t>アイズノー工務店 事務と現場監督の残業を減らすための業務改善の提案</a:t>
            </a:r>
            <a:endParaRPr lang="en-US" sz="1800" dirty="0"/>
          </a:p>
        </p:txBody>
      </p:sp>
      <p:sp>
        <p:nvSpPr>
          <p:cNvPr id="5"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600" b="1" dirty="0">
                <a:solidFill>
                  <a:srgbClr val="174A85"/>
                </a:solidFill>
              </a:rPr>
              <a:t>目次</a:t>
            </a:r>
            <a:endParaRPr lang="en-US" sz="2600" dirty="0"/>
          </a:p>
        </p:txBody>
      </p:sp>
      <p:sp>
        <p:nvSpPr>
          <p:cNvPr id="3" name="Text 1"/>
          <p:cNvSpPr/>
          <p:nvPr/>
        </p:nvSpPr>
        <p:spPr>
          <a:xfrm>
            <a:off x="502920"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結論</a:t>
            </a:r>
            <a:pPr indent="0" marL="0">
              <a:buNone/>
            </a:pPr>
            <a:r>
              <a:rPr lang="en-US" sz="1200" dirty="0">
                <a:solidFill>
                  <a:srgbClr val="465061"/>
                </a:solidFill>
              </a:rPr>
              <a:t>　まず現場写真の整理から変える</a:t>
            </a:r>
            <a:endParaRPr lang="en-US" sz="1600" dirty="0"/>
          </a:p>
        </p:txBody>
      </p:sp>
      <p:sp>
        <p:nvSpPr>
          <p:cNvPr id="4" name="Text 2"/>
          <p:cNvSpPr/>
          <p:nvPr/>
        </p:nvSpPr>
        <p:spPr>
          <a:xfrm>
            <a:off x="5227168"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3</a:t>
            </a:r>
            <a:endParaRPr lang="en-US" sz="1500" dirty="0"/>
          </a:p>
        </p:txBody>
      </p:sp>
      <p:sp>
        <p:nvSpPr>
          <p:cNvPr id="5" name="Shape 3"/>
          <p:cNvSpPr/>
          <p:nvPr/>
        </p:nvSpPr>
        <p:spPr>
          <a:xfrm>
            <a:off x="502920" y="1801368"/>
            <a:ext cx="5364328" cy="0"/>
          </a:xfrm>
          <a:prstGeom prst="line">
            <a:avLst/>
          </a:prstGeom>
          <a:noFill/>
          <a:ln w="9525">
            <a:solidFill>
              <a:srgbClr val="D5DCE6"/>
            </a:solidFill>
            <a:prstDash val="solid"/>
          </a:ln>
        </p:spPr>
      </p:sp>
      <p:sp>
        <p:nvSpPr>
          <p:cNvPr id="6" name="Text 4"/>
          <p:cNvSpPr/>
          <p:nvPr/>
        </p:nvSpPr>
        <p:spPr>
          <a:xfrm>
            <a:off x="502920"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いまのやり方と困りごと</a:t>
            </a:r>
            <a:pPr indent="0" marL="0">
              <a:buNone/>
            </a:pPr>
            <a:r>
              <a:rPr lang="en-US" sz="1200" dirty="0">
                <a:solidFill>
                  <a:srgbClr val="465061"/>
                </a:solidFill>
              </a:rPr>
              <a:t>　手作業が監督の残業を押し上げている</a:t>
            </a:r>
            <a:endParaRPr lang="en-US" sz="1600" dirty="0"/>
          </a:p>
        </p:txBody>
      </p:sp>
      <p:sp>
        <p:nvSpPr>
          <p:cNvPr id="7" name="Text 5"/>
          <p:cNvSpPr/>
          <p:nvPr/>
        </p:nvSpPr>
        <p:spPr>
          <a:xfrm>
            <a:off x="5227168"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4</a:t>
            </a:r>
            <a:endParaRPr lang="en-US" sz="1500" dirty="0"/>
          </a:p>
        </p:txBody>
      </p:sp>
      <p:sp>
        <p:nvSpPr>
          <p:cNvPr id="8" name="Shape 6"/>
          <p:cNvSpPr/>
          <p:nvPr/>
        </p:nvSpPr>
        <p:spPr>
          <a:xfrm>
            <a:off x="502920" y="2368296"/>
            <a:ext cx="5364328" cy="0"/>
          </a:xfrm>
          <a:prstGeom prst="line">
            <a:avLst/>
          </a:prstGeom>
          <a:noFill/>
          <a:ln w="9525">
            <a:solidFill>
              <a:srgbClr val="D5DCE6"/>
            </a:solidFill>
            <a:prstDash val="solid"/>
          </a:ln>
        </p:spPr>
      </p:sp>
      <p:sp>
        <p:nvSpPr>
          <p:cNvPr id="9" name="Text 7"/>
          <p:cNvSpPr/>
          <p:nvPr/>
        </p:nvSpPr>
        <p:spPr>
          <a:xfrm>
            <a:off x="502920"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原因の見立て</a:t>
            </a:r>
            <a:pPr indent="0" marL="0">
              <a:buNone/>
            </a:pPr>
            <a:r>
              <a:rPr lang="en-US" sz="1200" dirty="0">
                <a:solidFill>
                  <a:srgbClr val="465061"/>
                </a:solidFill>
              </a:rPr>
              <a:t>　業務ごとに手間の出どころが違う可能性</a:t>
            </a:r>
            <a:endParaRPr lang="en-US" sz="1600" dirty="0"/>
          </a:p>
        </p:txBody>
      </p:sp>
      <p:sp>
        <p:nvSpPr>
          <p:cNvPr id="10" name="Text 8"/>
          <p:cNvSpPr/>
          <p:nvPr/>
        </p:nvSpPr>
        <p:spPr>
          <a:xfrm>
            <a:off x="5227168"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5</a:t>
            </a:r>
            <a:endParaRPr lang="en-US" sz="1500" dirty="0"/>
          </a:p>
        </p:txBody>
      </p:sp>
      <p:sp>
        <p:nvSpPr>
          <p:cNvPr id="11" name="Shape 9"/>
          <p:cNvSpPr/>
          <p:nvPr/>
        </p:nvSpPr>
        <p:spPr>
          <a:xfrm>
            <a:off x="502920" y="2935224"/>
            <a:ext cx="5364328" cy="0"/>
          </a:xfrm>
          <a:prstGeom prst="line">
            <a:avLst/>
          </a:prstGeom>
          <a:noFill/>
          <a:ln w="9525">
            <a:solidFill>
              <a:srgbClr val="D5DCE6"/>
            </a:solidFill>
            <a:prstDash val="solid"/>
          </a:ln>
        </p:spPr>
      </p:sp>
      <p:sp>
        <p:nvSpPr>
          <p:cNvPr id="12" name="Text 10"/>
          <p:cNvSpPr/>
          <p:nvPr/>
        </p:nvSpPr>
        <p:spPr>
          <a:xfrm>
            <a:off x="502920"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改善案</a:t>
            </a:r>
            <a:pPr indent="0" marL="0">
              <a:buNone/>
            </a:pPr>
            <a:r>
              <a:rPr lang="en-US" sz="1200" dirty="0">
                <a:solidFill>
                  <a:srgbClr val="465061"/>
                </a:solidFill>
              </a:rPr>
              <a:t>　費用のかからないルールから小さく試す</a:t>
            </a:r>
            <a:endParaRPr lang="en-US" sz="1600" dirty="0"/>
          </a:p>
        </p:txBody>
      </p:sp>
      <p:sp>
        <p:nvSpPr>
          <p:cNvPr id="13" name="Text 11"/>
          <p:cNvSpPr/>
          <p:nvPr/>
        </p:nvSpPr>
        <p:spPr>
          <a:xfrm>
            <a:off x="5227168"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6</a:t>
            </a:r>
            <a:endParaRPr lang="en-US" sz="1500" dirty="0"/>
          </a:p>
        </p:txBody>
      </p:sp>
      <p:sp>
        <p:nvSpPr>
          <p:cNvPr id="14" name="Shape 12"/>
          <p:cNvSpPr/>
          <p:nvPr/>
        </p:nvSpPr>
        <p:spPr>
          <a:xfrm>
            <a:off x="502920" y="3502152"/>
            <a:ext cx="5364328" cy="0"/>
          </a:xfrm>
          <a:prstGeom prst="line">
            <a:avLst/>
          </a:prstGeom>
          <a:noFill/>
          <a:ln w="9525">
            <a:solidFill>
              <a:srgbClr val="D5DCE6"/>
            </a:solidFill>
            <a:prstDash val="solid"/>
          </a:ln>
        </p:spPr>
      </p:sp>
      <p:sp>
        <p:nvSpPr>
          <p:cNvPr id="15" name="Text 13"/>
          <p:cNvSpPr/>
          <p:nvPr/>
        </p:nvSpPr>
        <p:spPr>
          <a:xfrm>
            <a:off x="502920"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AI の活用</a:t>
            </a:r>
            <a:pPr indent="0" marL="0">
              <a:buNone/>
            </a:pPr>
            <a:r>
              <a:rPr lang="en-US" sz="1200" dirty="0">
                <a:solidFill>
                  <a:srgbClr val="465061"/>
                </a:solidFill>
              </a:rPr>
              <a:t>　分類と下書きまでを任せ、確定は人が行う</a:t>
            </a:r>
            <a:endParaRPr lang="en-US" sz="1600" dirty="0"/>
          </a:p>
        </p:txBody>
      </p:sp>
      <p:sp>
        <p:nvSpPr>
          <p:cNvPr id="16" name="Text 14"/>
          <p:cNvSpPr/>
          <p:nvPr/>
        </p:nvSpPr>
        <p:spPr>
          <a:xfrm>
            <a:off x="5227168"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7</a:t>
            </a:r>
            <a:endParaRPr lang="en-US" sz="1500" dirty="0"/>
          </a:p>
        </p:txBody>
      </p:sp>
      <p:sp>
        <p:nvSpPr>
          <p:cNvPr id="17" name="Shape 15"/>
          <p:cNvSpPr/>
          <p:nvPr/>
        </p:nvSpPr>
        <p:spPr>
          <a:xfrm>
            <a:off x="502920" y="4069080"/>
            <a:ext cx="5364328" cy="0"/>
          </a:xfrm>
          <a:prstGeom prst="line">
            <a:avLst/>
          </a:prstGeom>
          <a:noFill/>
          <a:ln w="9525">
            <a:solidFill>
              <a:srgbClr val="D5DCE6"/>
            </a:solidFill>
            <a:prstDash val="solid"/>
          </a:ln>
        </p:spPr>
      </p:sp>
      <p:sp>
        <p:nvSpPr>
          <p:cNvPr id="18" name="Text 16"/>
          <p:cNvSpPr/>
          <p:nvPr/>
        </p:nvSpPr>
        <p:spPr>
          <a:xfrm>
            <a:off x="6324448" y="1234440"/>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作業の内訳</a:t>
            </a:r>
            <a:pPr indent="0" marL="0">
              <a:buNone/>
            </a:pPr>
            <a:r>
              <a:rPr lang="en-US" sz="1200" dirty="0">
                <a:solidFill>
                  <a:srgbClr val="465061"/>
                </a:solidFill>
              </a:rPr>
              <a:t>　見積書づくりが*割を占める</a:t>
            </a:r>
            <a:endParaRPr lang="en-US" sz="1600" dirty="0"/>
          </a:p>
        </p:txBody>
      </p:sp>
      <p:sp>
        <p:nvSpPr>
          <p:cNvPr id="19" name="Text 17"/>
          <p:cNvSpPr/>
          <p:nvPr/>
        </p:nvSpPr>
        <p:spPr>
          <a:xfrm>
            <a:off x="11048695" y="1234440"/>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8</a:t>
            </a:r>
            <a:endParaRPr lang="en-US" sz="1500" dirty="0"/>
          </a:p>
        </p:txBody>
      </p:sp>
      <p:sp>
        <p:nvSpPr>
          <p:cNvPr id="20" name="Shape 18"/>
          <p:cNvSpPr/>
          <p:nvPr/>
        </p:nvSpPr>
        <p:spPr>
          <a:xfrm>
            <a:off x="6324448" y="1801368"/>
            <a:ext cx="5364328" cy="0"/>
          </a:xfrm>
          <a:prstGeom prst="line">
            <a:avLst/>
          </a:prstGeom>
          <a:noFill/>
          <a:ln w="9525">
            <a:solidFill>
              <a:srgbClr val="D5DCE6"/>
            </a:solidFill>
            <a:prstDash val="solid"/>
          </a:ln>
        </p:spPr>
      </p:sp>
      <p:sp>
        <p:nvSpPr>
          <p:cNvPr id="21" name="Text 19"/>
          <p:cNvSpPr/>
          <p:nvPr/>
        </p:nvSpPr>
        <p:spPr>
          <a:xfrm>
            <a:off x="6324448" y="1801368"/>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数字の見立て</a:t>
            </a:r>
            <a:pPr indent="0" marL="0">
              <a:buNone/>
            </a:pPr>
            <a:r>
              <a:rPr lang="en-US" sz="1200" dirty="0">
                <a:solidFill>
                  <a:srgbClr val="465061"/>
                </a:solidFill>
              </a:rPr>
              <a:t>　削減時間は見積と写真が大きい（仮定）</a:t>
            </a:r>
            <a:endParaRPr lang="en-US" sz="1600" dirty="0"/>
          </a:p>
        </p:txBody>
      </p:sp>
      <p:sp>
        <p:nvSpPr>
          <p:cNvPr id="22" name="Text 20"/>
          <p:cNvSpPr/>
          <p:nvPr/>
        </p:nvSpPr>
        <p:spPr>
          <a:xfrm>
            <a:off x="11048695" y="1801368"/>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9</a:t>
            </a:r>
            <a:endParaRPr lang="en-US" sz="1500" dirty="0"/>
          </a:p>
        </p:txBody>
      </p:sp>
      <p:sp>
        <p:nvSpPr>
          <p:cNvPr id="23" name="Shape 21"/>
          <p:cNvSpPr/>
          <p:nvPr/>
        </p:nvSpPr>
        <p:spPr>
          <a:xfrm>
            <a:off x="6324448" y="2368296"/>
            <a:ext cx="5364328" cy="0"/>
          </a:xfrm>
          <a:prstGeom prst="line">
            <a:avLst/>
          </a:prstGeom>
          <a:noFill/>
          <a:ln w="9525">
            <a:solidFill>
              <a:srgbClr val="D5DCE6"/>
            </a:solidFill>
            <a:prstDash val="solid"/>
          </a:ln>
        </p:spPr>
      </p:sp>
      <p:sp>
        <p:nvSpPr>
          <p:cNvPr id="24" name="Text 22"/>
          <p:cNvSpPr/>
          <p:nvPr/>
        </p:nvSpPr>
        <p:spPr>
          <a:xfrm>
            <a:off x="6324448" y="2368296"/>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費用の見立て</a:t>
            </a:r>
            <a:pPr indent="0" marL="0">
              <a:buNone/>
            </a:pPr>
            <a:r>
              <a:rPr lang="en-US" sz="1200" dirty="0">
                <a:solidFill>
                  <a:srgbClr val="465061"/>
                </a:solidFill>
              </a:rPr>
              <a:t>　初年度は予算の枠内に収まる見込み（仮定）</a:t>
            </a:r>
            <a:endParaRPr lang="en-US" sz="1600" dirty="0"/>
          </a:p>
        </p:txBody>
      </p:sp>
      <p:sp>
        <p:nvSpPr>
          <p:cNvPr id="25" name="Text 23"/>
          <p:cNvSpPr/>
          <p:nvPr/>
        </p:nvSpPr>
        <p:spPr>
          <a:xfrm>
            <a:off x="11048695" y="2368296"/>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10</a:t>
            </a:r>
            <a:endParaRPr lang="en-US" sz="1500" dirty="0"/>
          </a:p>
        </p:txBody>
      </p:sp>
      <p:sp>
        <p:nvSpPr>
          <p:cNvPr id="26" name="Shape 24"/>
          <p:cNvSpPr/>
          <p:nvPr/>
        </p:nvSpPr>
        <p:spPr>
          <a:xfrm>
            <a:off x="6324448" y="2935224"/>
            <a:ext cx="5364328" cy="0"/>
          </a:xfrm>
          <a:prstGeom prst="line">
            <a:avLst/>
          </a:prstGeom>
          <a:noFill/>
          <a:ln w="9525">
            <a:solidFill>
              <a:srgbClr val="D5DCE6"/>
            </a:solidFill>
            <a:prstDash val="solid"/>
          </a:ln>
        </p:spPr>
      </p:sp>
      <p:sp>
        <p:nvSpPr>
          <p:cNvPr id="27" name="Text 25"/>
          <p:cNvSpPr/>
          <p:nvPr/>
        </p:nvSpPr>
        <p:spPr>
          <a:xfrm>
            <a:off x="6324448" y="2935224"/>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進め方と期限</a:t>
            </a:r>
            <a:pPr indent="0" marL="0">
              <a:buNone/>
            </a:pPr>
            <a:r>
              <a:rPr lang="en-US" sz="1200" dirty="0">
                <a:solidFill>
                  <a:srgbClr val="465061"/>
                </a:solidFill>
              </a:rPr>
              <a:t>　*月に記録と試用、*月末に比べる</a:t>
            </a:r>
            <a:endParaRPr lang="en-US" sz="1600" dirty="0"/>
          </a:p>
        </p:txBody>
      </p:sp>
      <p:sp>
        <p:nvSpPr>
          <p:cNvPr id="28" name="Text 26"/>
          <p:cNvSpPr/>
          <p:nvPr/>
        </p:nvSpPr>
        <p:spPr>
          <a:xfrm>
            <a:off x="11048695" y="2935224"/>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11</a:t>
            </a:r>
            <a:endParaRPr lang="en-US" sz="1500" dirty="0"/>
          </a:p>
        </p:txBody>
      </p:sp>
      <p:sp>
        <p:nvSpPr>
          <p:cNvPr id="29" name="Shape 27"/>
          <p:cNvSpPr/>
          <p:nvPr/>
        </p:nvSpPr>
        <p:spPr>
          <a:xfrm>
            <a:off x="6324448" y="3502152"/>
            <a:ext cx="5364328" cy="0"/>
          </a:xfrm>
          <a:prstGeom prst="line">
            <a:avLst/>
          </a:prstGeom>
          <a:noFill/>
          <a:ln w="9525">
            <a:solidFill>
              <a:srgbClr val="D5DCE6"/>
            </a:solidFill>
            <a:prstDash val="solid"/>
          </a:ln>
        </p:spPr>
      </p:sp>
      <p:sp>
        <p:nvSpPr>
          <p:cNvPr id="30" name="Text 28"/>
          <p:cNvSpPr/>
          <p:nvPr/>
        </p:nvSpPr>
        <p:spPr>
          <a:xfrm>
            <a:off x="6324448" y="3502152"/>
            <a:ext cx="4724248" cy="566928"/>
          </a:xfrm>
          <a:prstGeom prst="rect">
            <a:avLst/>
          </a:prstGeom>
          <a:noFill/>
          <a:ln/>
        </p:spPr>
        <p:txBody>
          <a:bodyPr wrap="square" lIns="508" tIns="508" rIns="508" bIns="508" rtlCol="0" anchor="ctr">
            <a:normAutofit/>
          </a:bodyPr>
          <a:lstStyle/>
          <a:p>
            <a:pPr indent="0" marL="0">
              <a:buNone/>
            </a:pPr>
            <a:r>
              <a:rPr lang="en-US" sz="1600" b="1" dirty="0">
                <a:solidFill>
                  <a:srgbClr val="174A85"/>
                </a:solidFill>
              </a:rPr>
              <a:t>確認したいこと</a:t>
            </a:r>
            <a:pPr indent="0" marL="0">
              <a:buNone/>
            </a:pPr>
            <a:r>
              <a:rPr lang="en-US" sz="1200" dirty="0">
                <a:solidFill>
                  <a:srgbClr val="465061"/>
                </a:solidFill>
              </a:rPr>
              <a:t>　順番を決める前に*点を確かめる</a:t>
            </a:r>
            <a:endParaRPr lang="en-US" sz="1600" dirty="0"/>
          </a:p>
        </p:txBody>
      </p:sp>
      <p:sp>
        <p:nvSpPr>
          <p:cNvPr id="31" name="Text 29"/>
          <p:cNvSpPr/>
          <p:nvPr/>
        </p:nvSpPr>
        <p:spPr>
          <a:xfrm>
            <a:off x="11048695" y="3502152"/>
            <a:ext cx="640080" cy="566928"/>
          </a:xfrm>
          <a:prstGeom prst="rect">
            <a:avLst/>
          </a:prstGeom>
          <a:noFill/>
          <a:ln/>
        </p:spPr>
        <p:txBody>
          <a:bodyPr wrap="square" lIns="508" tIns="508" rIns="508" bIns="508" rtlCol="0" anchor="ctr"/>
          <a:lstStyle/>
          <a:p>
            <a:pPr algn="r" indent="0" marL="0">
              <a:buNone/>
            </a:pPr>
            <a:r>
              <a:rPr lang="en-US" sz="1500" b="1" dirty="0">
                <a:solidFill>
                  <a:srgbClr val="1F5FA8"/>
                </a:solidFill>
              </a:rPr>
              <a:t>12</a:t>
            </a:r>
            <a:endParaRPr lang="en-US" sz="1500" dirty="0"/>
          </a:p>
        </p:txBody>
      </p:sp>
      <p:sp>
        <p:nvSpPr>
          <p:cNvPr id="32" name="Shape 30"/>
          <p:cNvSpPr/>
          <p:nvPr/>
        </p:nvSpPr>
        <p:spPr>
          <a:xfrm>
            <a:off x="6324448" y="4069080"/>
            <a:ext cx="5364328" cy="0"/>
          </a:xfrm>
          <a:prstGeom prst="line">
            <a:avLst/>
          </a:prstGeom>
          <a:noFill/>
          <a:ln w="9525">
            <a:solidFill>
              <a:srgbClr val="D5DCE6"/>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2</a:t>
            </a:fld>
            <a:endParaRPr lang="en-US"/>
          </a:p>
        </p:txBody>
      </p:sp>
      <p:sp>
        <p:nvSpPr>
          <p:cNvPr id="33"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結論：まず現場写真の整理から変える</a:t>
            </a:r>
            <a:endParaRPr lang="en-US" sz="2600" dirty="0"/>
          </a:p>
        </p:txBody>
      </p:sp>
      <p:sp>
        <p:nvSpPr>
          <p:cNvPr id="3" name="Shape 1"/>
          <p:cNvSpPr/>
          <p:nvPr/>
        </p:nvSpPr>
        <p:spPr>
          <a:xfrm>
            <a:off x="502920" y="1234440"/>
            <a:ext cx="11185855" cy="1143000"/>
          </a:xfrm>
          <a:prstGeom prst="roundRect">
            <a:avLst>
              <a:gd name="adj" fmla="val 6400"/>
            </a:avLst>
          </a:prstGeom>
          <a:solidFill>
            <a:srgbClr val="E8F0FA"/>
          </a:solidFill>
          <a:ln w="12700">
            <a:solidFill>
              <a:srgbClr val="E8F0FA"/>
            </a:solidFill>
            <a:prstDash val="solid"/>
          </a:ln>
        </p:spPr>
      </p:sp>
      <p:sp>
        <p:nvSpPr>
          <p:cNvPr id="4" name="Shape 2"/>
          <p:cNvSpPr/>
          <p:nvPr/>
        </p:nvSpPr>
        <p:spPr>
          <a:xfrm>
            <a:off x="502920" y="1234440"/>
            <a:ext cx="109728" cy="1143000"/>
          </a:xfrm>
          <a:prstGeom prst="rect">
            <a:avLst/>
          </a:prstGeom>
          <a:solidFill>
            <a:srgbClr val="1F5FA8"/>
          </a:solidFill>
          <a:ln/>
        </p:spPr>
      </p:sp>
      <p:sp>
        <p:nvSpPr>
          <p:cNvPr id="5" name="Text 3"/>
          <p:cNvSpPr/>
          <p:nvPr/>
        </p:nvSpPr>
        <p:spPr>
          <a:xfrm>
            <a:off x="777240" y="1280160"/>
            <a:ext cx="10820095" cy="1051560"/>
          </a:xfrm>
          <a:prstGeom prst="rect">
            <a:avLst/>
          </a:prstGeom>
          <a:noFill/>
          <a:ln/>
        </p:spPr>
        <p:txBody>
          <a:bodyPr wrap="square" lIns="1016" tIns="1016" rIns="1016" bIns="1016" rtlCol="0" anchor="ctr">
            <a:normAutofit/>
          </a:bodyPr>
          <a:lstStyle/>
          <a:p>
            <a:pPr indent="0" marL="0">
              <a:buNone/>
            </a:pPr>
            <a:r>
              <a:rPr lang="en-US" sz="2200" b="1" dirty="0">
                <a:solidFill>
                  <a:srgbClr val="174A85"/>
                </a:solidFill>
              </a:rPr>
              <a:t>順番は「現場写真の整理 → 見積書づくり → お客さまへの連絡」を推し、既存のスマートフォン・Excel・LINE を活かして小さく試します。</a:t>
            </a:r>
            <a:endParaRPr lang="en-US" sz="2200" dirty="0"/>
          </a:p>
        </p:txBody>
      </p:sp>
      <p:sp>
        <p:nvSpPr>
          <p:cNvPr id="6" name="Shape 4"/>
          <p:cNvSpPr/>
          <p:nvPr/>
        </p:nvSpPr>
        <p:spPr>
          <a:xfrm>
            <a:off x="594360" y="2761488"/>
            <a:ext cx="502920" cy="502920"/>
          </a:xfrm>
          <a:prstGeom prst="ellipse">
            <a:avLst/>
          </a:prstGeom>
          <a:solidFill>
            <a:srgbClr val="1F5FA8"/>
          </a:solidFill>
          <a:ln w="12700">
            <a:solidFill>
              <a:srgbClr val="1F5FA8"/>
            </a:solidFill>
            <a:prstDash val="solid"/>
          </a:ln>
        </p:spPr>
      </p:sp>
      <p:sp>
        <p:nvSpPr>
          <p:cNvPr id="7" name="Text 5"/>
          <p:cNvSpPr/>
          <p:nvPr/>
        </p:nvSpPr>
        <p:spPr>
          <a:xfrm>
            <a:off x="594360" y="276148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1</a:t>
            </a:r>
            <a:endParaRPr lang="en-US" sz="1800" dirty="0"/>
          </a:p>
        </p:txBody>
      </p:sp>
      <p:sp>
        <p:nvSpPr>
          <p:cNvPr id="8" name="Text 6"/>
          <p:cNvSpPr/>
          <p:nvPr/>
        </p:nvSpPr>
        <p:spPr>
          <a:xfrm>
            <a:off x="1280160" y="2670048"/>
            <a:ext cx="10362895" cy="93268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①写真整理の標準化</a:t>
            </a:r>
            <a:endParaRPr lang="en-US" sz="1700" dirty="0"/>
          </a:p>
          <a:p>
            <a:pPr indent="0" marL="0">
              <a:buNone/>
            </a:pPr>
            <a:r>
              <a:rPr lang="en-US" sz="1300" dirty="0">
                <a:solidFill>
                  <a:srgbClr val="465061"/>
                </a:solidFill>
              </a:rPr>
              <a:t>撮影ルールを統一し、工事写真アプリを監督*人・*現場で無料試用する。監督の残業に直結するため最優先</a:t>
            </a:r>
            <a:endParaRPr lang="en-US" sz="1700" dirty="0"/>
          </a:p>
        </p:txBody>
      </p:sp>
      <p:sp>
        <p:nvSpPr>
          <p:cNvPr id="9" name="Shape 7"/>
          <p:cNvSpPr/>
          <p:nvPr/>
        </p:nvSpPr>
        <p:spPr>
          <a:xfrm>
            <a:off x="1280160" y="3639312"/>
            <a:ext cx="10362895" cy="0"/>
          </a:xfrm>
          <a:prstGeom prst="line">
            <a:avLst/>
          </a:prstGeom>
          <a:noFill/>
          <a:ln w="9525">
            <a:solidFill>
              <a:srgbClr val="D5DCE6"/>
            </a:solidFill>
            <a:prstDash val="solid"/>
          </a:ln>
        </p:spPr>
      </p:sp>
      <p:sp>
        <p:nvSpPr>
          <p:cNvPr id="10" name="Shape 8"/>
          <p:cNvSpPr/>
          <p:nvPr/>
        </p:nvSpPr>
        <p:spPr>
          <a:xfrm>
            <a:off x="594360" y="3767328"/>
            <a:ext cx="502920" cy="502920"/>
          </a:xfrm>
          <a:prstGeom prst="ellipse">
            <a:avLst/>
          </a:prstGeom>
          <a:solidFill>
            <a:srgbClr val="2A8F7A"/>
          </a:solidFill>
          <a:ln w="12700">
            <a:solidFill>
              <a:srgbClr val="2A8F7A"/>
            </a:solidFill>
            <a:prstDash val="solid"/>
          </a:ln>
        </p:spPr>
      </p:sp>
      <p:sp>
        <p:nvSpPr>
          <p:cNvPr id="11" name="Text 9"/>
          <p:cNvSpPr/>
          <p:nvPr/>
        </p:nvSpPr>
        <p:spPr>
          <a:xfrm>
            <a:off x="594360" y="376732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2</a:t>
            </a:r>
            <a:endParaRPr lang="en-US" sz="1800" dirty="0"/>
          </a:p>
        </p:txBody>
      </p:sp>
      <p:sp>
        <p:nvSpPr>
          <p:cNvPr id="12" name="Text 10"/>
          <p:cNvSpPr/>
          <p:nvPr/>
        </p:nvSpPr>
        <p:spPr>
          <a:xfrm>
            <a:off x="1280160" y="3675888"/>
            <a:ext cx="10362895" cy="93268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②見積の型の整理</a:t>
            </a:r>
            <a:endParaRPr lang="en-US" sz="1700" dirty="0"/>
          </a:p>
          <a:p>
            <a:pPr indent="0" marL="0">
              <a:buNone/>
            </a:pPr>
            <a:r>
              <a:rPr lang="en-US" sz="1300" dirty="0">
                <a:solidFill>
                  <a:srgbClr val="465061"/>
                </a:solidFill>
              </a:rPr>
              <a:t>過去見積から標準項目・単価表・承認者をそろえ、AI の下書きはそのあとに試す</a:t>
            </a:r>
            <a:endParaRPr lang="en-US" sz="1700" dirty="0"/>
          </a:p>
        </p:txBody>
      </p:sp>
      <p:sp>
        <p:nvSpPr>
          <p:cNvPr id="13" name="Shape 11"/>
          <p:cNvSpPr/>
          <p:nvPr/>
        </p:nvSpPr>
        <p:spPr>
          <a:xfrm>
            <a:off x="1280160" y="4645152"/>
            <a:ext cx="10362895" cy="0"/>
          </a:xfrm>
          <a:prstGeom prst="line">
            <a:avLst/>
          </a:prstGeom>
          <a:noFill/>
          <a:ln w="9525">
            <a:solidFill>
              <a:srgbClr val="D5DCE6"/>
            </a:solidFill>
            <a:prstDash val="solid"/>
          </a:ln>
        </p:spPr>
      </p:sp>
      <p:sp>
        <p:nvSpPr>
          <p:cNvPr id="14" name="Shape 12"/>
          <p:cNvSpPr/>
          <p:nvPr/>
        </p:nvSpPr>
        <p:spPr>
          <a:xfrm>
            <a:off x="594360" y="4773168"/>
            <a:ext cx="502920" cy="502920"/>
          </a:xfrm>
          <a:prstGeom prst="ellipse">
            <a:avLst/>
          </a:prstGeom>
          <a:solidFill>
            <a:srgbClr val="1B5E20"/>
          </a:solidFill>
          <a:ln w="12700">
            <a:solidFill>
              <a:srgbClr val="1B5E20"/>
            </a:solidFill>
            <a:prstDash val="solid"/>
          </a:ln>
        </p:spPr>
      </p:sp>
      <p:sp>
        <p:nvSpPr>
          <p:cNvPr id="15" name="Text 13"/>
          <p:cNvSpPr/>
          <p:nvPr/>
        </p:nvSpPr>
        <p:spPr>
          <a:xfrm>
            <a:off x="594360" y="4773168"/>
            <a:ext cx="502920" cy="502920"/>
          </a:xfrm>
          <a:prstGeom prst="rect">
            <a:avLst/>
          </a:prstGeom>
          <a:noFill/>
          <a:ln/>
        </p:spPr>
        <p:txBody>
          <a:bodyPr wrap="square" lIns="0" tIns="0" rIns="0" bIns="0" rtlCol="0" anchor="ctr"/>
          <a:lstStyle/>
          <a:p>
            <a:pPr algn="ctr" indent="0" marL="0">
              <a:buNone/>
            </a:pPr>
            <a:r>
              <a:rPr lang="en-US" sz="1800" b="1" dirty="0">
                <a:solidFill>
                  <a:srgbClr val="FFFFFF"/>
                </a:solidFill>
              </a:rPr>
              <a:t>3</a:t>
            </a:r>
            <a:endParaRPr lang="en-US" sz="1800" dirty="0"/>
          </a:p>
        </p:txBody>
      </p:sp>
      <p:sp>
        <p:nvSpPr>
          <p:cNvPr id="16" name="Text 14"/>
          <p:cNvSpPr/>
          <p:nvPr/>
        </p:nvSpPr>
        <p:spPr>
          <a:xfrm>
            <a:off x="1280160" y="4681728"/>
            <a:ext cx="10362895" cy="932688"/>
          </a:xfrm>
          <a:prstGeom prst="rect">
            <a:avLst/>
          </a:prstGeom>
          <a:noFill/>
          <a:ln/>
        </p:spPr>
        <p:txBody>
          <a:bodyPr wrap="square" lIns="1016" tIns="1016" rIns="1016" bIns="1016" rtlCol="0" anchor="ctr">
            <a:normAutofit/>
          </a:bodyPr>
          <a:lstStyle/>
          <a:p>
            <a:pPr indent="0" marL="0">
              <a:buNone/>
            </a:pPr>
            <a:r>
              <a:rPr lang="en-US" sz="1700" b="1" dirty="0">
                <a:solidFill>
                  <a:srgbClr val="18202F"/>
                </a:solidFill>
              </a:rPr>
              <a:t>③連絡窓口の一本化</a:t>
            </a:r>
            <a:endParaRPr lang="en-US" sz="1700" dirty="0"/>
          </a:p>
          <a:p>
            <a:pPr indent="0" marL="0">
              <a:buNone/>
            </a:pPr>
            <a:r>
              <a:rPr lang="en-US" sz="1300" dirty="0">
                <a:solidFill>
                  <a:srgbClr val="465061"/>
                </a:solidFill>
              </a:rPr>
              <a:t>LINE の受付文と夜間・休日の返信ルールを整える。費用がほぼかからず並行できる</a:t>
            </a:r>
            <a:endParaRPr lang="en-US" sz="17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いまのやり方と困りごと：手作業が監督の残業を押し上げている</a:t>
            </a:r>
            <a:endParaRPr lang="en-US" sz="2600" dirty="0"/>
          </a:p>
        </p:txBody>
      </p:sp>
      <p:sp>
        <p:nvSpPr>
          <p:cNvPr id="3" name="Shape 1"/>
          <p:cNvSpPr/>
          <p:nvPr/>
        </p:nvSpPr>
        <p:spPr>
          <a:xfrm>
            <a:off x="502920" y="2068373"/>
            <a:ext cx="5181448" cy="2944368"/>
          </a:xfrm>
          <a:prstGeom prst="roundRect">
            <a:avLst>
              <a:gd name="adj" fmla="val 1863"/>
            </a:avLst>
          </a:prstGeom>
          <a:solidFill>
            <a:srgbClr val="ECEFF4"/>
          </a:solidFill>
          <a:ln w="12700">
            <a:solidFill>
              <a:srgbClr val="ECEFF4"/>
            </a:solidFill>
            <a:prstDash val="solid"/>
          </a:ln>
        </p:spPr>
      </p:sp>
      <p:sp>
        <p:nvSpPr>
          <p:cNvPr id="4" name="Shape 2"/>
          <p:cNvSpPr/>
          <p:nvPr/>
        </p:nvSpPr>
        <p:spPr>
          <a:xfrm>
            <a:off x="502920" y="2068373"/>
            <a:ext cx="5181448" cy="640080"/>
          </a:xfrm>
          <a:prstGeom prst="rect">
            <a:avLst/>
          </a:prstGeom>
          <a:solidFill>
            <a:srgbClr val="2C3647"/>
          </a:solidFill>
          <a:ln w="12700">
            <a:solidFill>
              <a:srgbClr val="2C3647"/>
            </a:solidFill>
            <a:prstDash val="solid"/>
          </a:ln>
        </p:spPr>
      </p:sp>
      <p:sp>
        <p:nvSpPr>
          <p:cNvPr id="5" name="Text 3"/>
          <p:cNvSpPr/>
          <p:nvPr/>
        </p:nvSpPr>
        <p:spPr>
          <a:xfrm>
            <a:off x="685800" y="2068373"/>
            <a:ext cx="4815688" cy="640080"/>
          </a:xfrm>
          <a:prstGeom prst="rect">
            <a:avLst/>
          </a:prstGeom>
          <a:noFill/>
          <a:ln/>
        </p:spPr>
        <p:txBody>
          <a:bodyPr wrap="square" lIns="1016" tIns="1016" rIns="1016" bIns="1016" rtlCol="0" anchor="ctr">
            <a:normAutofit/>
          </a:bodyPr>
          <a:lstStyle/>
          <a:p>
            <a:pPr indent="0" marL="0">
              <a:buNone/>
            </a:pPr>
            <a:r>
              <a:rPr lang="en-US" sz="2000" b="1" dirty="0">
                <a:solidFill>
                  <a:srgbClr val="FFFFFF"/>
                </a:solidFill>
              </a:rPr>
              <a:t>いまのやり方</a:t>
            </a:r>
            <a:endParaRPr lang="en-US" sz="2000" dirty="0"/>
          </a:p>
        </p:txBody>
      </p:sp>
      <p:sp>
        <p:nvSpPr>
          <p:cNvPr id="6" name="Text 4"/>
          <p:cNvSpPr/>
          <p:nvPr/>
        </p:nvSpPr>
        <p:spPr>
          <a:xfrm>
            <a:off x="685800" y="2891333"/>
            <a:ext cx="4815688" cy="2029968"/>
          </a:xfrm>
          <a:prstGeom prst="rect">
            <a:avLst/>
          </a:prstGeom>
          <a:noFill/>
          <a:ln/>
        </p:spPr>
        <p:txBody>
          <a:bodyPr wrap="square" lIns="1016" tIns="1016" rIns="1016" bIns="1016" rtlCol="0" anchor="t"/>
          <a:lstStyle/>
          <a:p>
            <a:pPr marL="228600" indent="-228600">
              <a:spcAft>
                <a:spcPts val="800"/>
              </a:spcAft>
              <a:buSzPct val="100000"/>
              <a:buChar char="•"/>
            </a:pPr>
            <a:r>
              <a:rPr lang="en-US" sz="1800" dirty="0">
                <a:solidFill>
                  <a:srgbClr val="18202F"/>
                </a:solidFill>
              </a:rPr>
              <a:t>写真はスマホから事務所の PC に移してフォルダ分け（*現場約*枚）</a:t>
            </a:r>
            <a:endParaRPr lang="en-US" sz="1800" dirty="0"/>
          </a:p>
          <a:p>
            <a:pPr marL="228600" indent="-228600">
              <a:spcAft>
                <a:spcPts val="800"/>
              </a:spcAft>
              <a:buSzPct val="100000"/>
              <a:buChar char="•"/>
            </a:pPr>
            <a:r>
              <a:rPr lang="en-US" sz="1800" dirty="0">
                <a:solidFill>
                  <a:srgbClr val="18202F"/>
                </a:solidFill>
              </a:rPr>
              <a:t>見積は Excel のひな形で手作業</a:t>
            </a:r>
            <a:endParaRPr lang="en-US" sz="1800" dirty="0"/>
          </a:p>
          <a:p>
            <a:pPr marL="228600" indent="-228600">
              <a:spcAft>
                <a:spcPts val="800"/>
              </a:spcAft>
              <a:buSzPct val="100000"/>
              <a:buChar char="•"/>
            </a:pPr>
            <a:r>
              <a:rPr lang="en-US" sz="1800" dirty="0">
                <a:solidFill>
                  <a:srgbClr val="18202F"/>
                </a:solidFill>
              </a:rPr>
              <a:t>連絡は監督の携帯と LINE に分散</a:t>
            </a:r>
            <a:endParaRPr lang="en-US" sz="1800" dirty="0"/>
          </a:p>
        </p:txBody>
      </p:sp>
      <p:sp>
        <p:nvSpPr>
          <p:cNvPr id="7" name="Shape 5"/>
          <p:cNvSpPr/>
          <p:nvPr/>
        </p:nvSpPr>
        <p:spPr>
          <a:xfrm>
            <a:off x="6507328" y="2068373"/>
            <a:ext cx="5181448" cy="2944368"/>
          </a:xfrm>
          <a:prstGeom prst="roundRect">
            <a:avLst>
              <a:gd name="adj" fmla="val 1863"/>
            </a:avLst>
          </a:prstGeom>
          <a:solidFill>
            <a:srgbClr val="E8F0FA"/>
          </a:solidFill>
          <a:ln w="12700">
            <a:solidFill>
              <a:srgbClr val="E8F0FA"/>
            </a:solidFill>
            <a:prstDash val="solid"/>
          </a:ln>
        </p:spPr>
      </p:sp>
      <p:sp>
        <p:nvSpPr>
          <p:cNvPr id="8" name="Shape 6"/>
          <p:cNvSpPr/>
          <p:nvPr/>
        </p:nvSpPr>
        <p:spPr>
          <a:xfrm>
            <a:off x="6507328" y="2068373"/>
            <a:ext cx="5181448" cy="640080"/>
          </a:xfrm>
          <a:prstGeom prst="rect">
            <a:avLst/>
          </a:prstGeom>
          <a:solidFill>
            <a:srgbClr val="1F5FA8"/>
          </a:solidFill>
          <a:ln w="12700">
            <a:solidFill>
              <a:srgbClr val="1F5FA8"/>
            </a:solidFill>
            <a:prstDash val="solid"/>
          </a:ln>
        </p:spPr>
      </p:sp>
      <p:sp>
        <p:nvSpPr>
          <p:cNvPr id="9" name="Text 7"/>
          <p:cNvSpPr/>
          <p:nvPr/>
        </p:nvSpPr>
        <p:spPr>
          <a:xfrm>
            <a:off x="6690208" y="2068373"/>
            <a:ext cx="4815688" cy="640080"/>
          </a:xfrm>
          <a:prstGeom prst="rect">
            <a:avLst/>
          </a:prstGeom>
          <a:noFill/>
          <a:ln/>
        </p:spPr>
        <p:txBody>
          <a:bodyPr wrap="square" lIns="1016" tIns="1016" rIns="1016" bIns="1016" rtlCol="0" anchor="ctr">
            <a:normAutofit/>
          </a:bodyPr>
          <a:lstStyle/>
          <a:p>
            <a:pPr indent="0" marL="0">
              <a:buNone/>
            </a:pPr>
            <a:r>
              <a:rPr lang="en-US" sz="2000" b="1" dirty="0">
                <a:solidFill>
                  <a:srgbClr val="FFFFFF"/>
                </a:solidFill>
              </a:rPr>
              <a:t>困りごと</a:t>
            </a:r>
            <a:endParaRPr lang="en-US" sz="2000" dirty="0"/>
          </a:p>
        </p:txBody>
      </p:sp>
      <p:sp>
        <p:nvSpPr>
          <p:cNvPr id="10" name="Text 8"/>
          <p:cNvSpPr/>
          <p:nvPr/>
        </p:nvSpPr>
        <p:spPr>
          <a:xfrm>
            <a:off x="6690208" y="2891333"/>
            <a:ext cx="4815688" cy="2029968"/>
          </a:xfrm>
          <a:prstGeom prst="rect">
            <a:avLst/>
          </a:prstGeom>
          <a:noFill/>
          <a:ln/>
        </p:spPr>
        <p:txBody>
          <a:bodyPr wrap="square" lIns="1016" tIns="1016" rIns="1016" bIns="1016" rtlCol="0" anchor="t"/>
          <a:lstStyle/>
          <a:p>
            <a:pPr marL="228600" indent="-228600">
              <a:spcAft>
                <a:spcPts val="800"/>
              </a:spcAft>
              <a:buSzPct val="100000"/>
              <a:buChar char="•"/>
            </a:pPr>
            <a:r>
              <a:rPr lang="en-US" sz="1800" dirty="0">
                <a:solidFill>
                  <a:srgbClr val="18202F"/>
                </a:solidFill>
              </a:rPr>
              <a:t>事務作業は月約*時間</a:t>
            </a:r>
            <a:endParaRPr lang="en-US" sz="1800" dirty="0"/>
          </a:p>
          <a:p>
            <a:pPr marL="228600" indent="-228600">
              <a:spcAft>
                <a:spcPts val="800"/>
              </a:spcAft>
              <a:buSzPct val="100000"/>
              <a:buChar char="•"/>
            </a:pPr>
            <a:r>
              <a:rPr lang="en-US" sz="1800" dirty="0">
                <a:solidFill>
                  <a:srgbClr val="18202F"/>
                </a:solidFill>
              </a:rPr>
              <a:t>監督の残業は月平均約*時間</a:t>
            </a:r>
            <a:endParaRPr lang="en-US" sz="1800" dirty="0"/>
          </a:p>
          <a:p>
            <a:pPr marL="228600" indent="-228600">
              <a:spcAft>
                <a:spcPts val="800"/>
              </a:spcAft>
              <a:buSzPct val="100000"/>
              <a:buChar char="•"/>
            </a:pPr>
            <a:r>
              <a:rPr lang="en-US" sz="1800" dirty="0">
                <a:solidFill>
                  <a:srgbClr val="18202F"/>
                </a:solidFill>
              </a:rPr>
              <a:t>見積提出まで約*日で、見積後の失注が年約*件</a:t>
            </a:r>
            <a:endParaRPr lang="en-US" sz="1800" dirty="0"/>
          </a:p>
        </p:txBody>
      </p:sp>
      <p:sp>
        <p:nvSpPr>
          <p:cNvPr id="11" name="Shape 9"/>
          <p:cNvSpPr/>
          <p:nvPr/>
        </p:nvSpPr>
        <p:spPr>
          <a:xfrm>
            <a:off x="5821528" y="3220517"/>
            <a:ext cx="548640" cy="640080"/>
          </a:xfrm>
          <a:prstGeom prst="rightArrow">
            <a:avLst/>
          </a:prstGeom>
          <a:solidFill>
            <a:srgbClr val="1F5FA8"/>
          </a:solidFill>
          <a:ln w="12700">
            <a:solidFill>
              <a:srgbClr val="1F5FA8"/>
            </a:solidFill>
            <a:prstDash val="solid"/>
          </a:ln>
        </p:spPr>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4</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原因の見立て：業務ごとに手間の出どころが違う可能性</a:t>
            </a:r>
            <a:endParaRPr lang="en-US" sz="2600" dirty="0"/>
          </a:p>
        </p:txBody>
      </p:sp>
      <p:sp>
        <p:nvSpPr>
          <p:cNvPr id="3" name="Shape 1"/>
          <p:cNvSpPr/>
          <p:nvPr/>
        </p:nvSpPr>
        <p:spPr>
          <a:xfrm>
            <a:off x="502920" y="1795018"/>
            <a:ext cx="2590724" cy="2802890"/>
          </a:xfrm>
          <a:prstGeom prst="roundRect">
            <a:avLst>
              <a:gd name="adj" fmla="val 2118"/>
            </a:avLst>
          </a:prstGeom>
          <a:solidFill>
            <a:srgbClr val="E8F0FA"/>
          </a:solidFill>
          <a:ln w="12700">
            <a:solidFill>
              <a:srgbClr val="E8F0FA"/>
            </a:solidFill>
            <a:prstDash val="solid"/>
          </a:ln>
        </p:spPr>
      </p:sp>
      <p:sp>
        <p:nvSpPr>
          <p:cNvPr id="4" name="Shape 2"/>
          <p:cNvSpPr/>
          <p:nvPr/>
        </p:nvSpPr>
        <p:spPr>
          <a:xfrm>
            <a:off x="502920" y="1795018"/>
            <a:ext cx="2590724" cy="128016"/>
          </a:xfrm>
          <a:prstGeom prst="rect">
            <a:avLst/>
          </a:prstGeom>
          <a:solidFill>
            <a:srgbClr val="1F5FA8"/>
          </a:solidFill>
          <a:ln w="12700">
            <a:solidFill>
              <a:srgbClr val="1F5FA8"/>
            </a:solidFill>
            <a:prstDash val="solid"/>
          </a:ln>
        </p:spPr>
      </p:sp>
      <p:sp>
        <p:nvSpPr>
          <p:cNvPr id="5" name="Text 3"/>
          <p:cNvSpPr/>
          <p:nvPr/>
        </p:nvSpPr>
        <p:spPr>
          <a:xfrm>
            <a:off x="640080" y="2069338"/>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1F5FA8"/>
                </a:solidFill>
              </a:rPr>
              <a:t>写真</a:t>
            </a:r>
            <a:endParaRPr lang="en-US" sz="2000" dirty="0"/>
          </a:p>
        </p:txBody>
      </p:sp>
      <p:sp>
        <p:nvSpPr>
          <p:cNvPr id="6" name="Text 4"/>
          <p:cNvSpPr/>
          <p:nvPr/>
        </p:nvSpPr>
        <p:spPr>
          <a:xfrm>
            <a:off x="640080" y="2574798"/>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撮影時に工事名・工程が決まらず、事務所で付け直している可能性</a:t>
            </a:r>
            <a:endParaRPr lang="en-US" sz="1800" dirty="0"/>
          </a:p>
        </p:txBody>
      </p:sp>
      <p:sp>
        <p:nvSpPr>
          <p:cNvPr id="7" name="Shape 5"/>
          <p:cNvSpPr/>
          <p:nvPr/>
        </p:nvSpPr>
        <p:spPr>
          <a:xfrm>
            <a:off x="3367964" y="1795018"/>
            <a:ext cx="2590724" cy="2802890"/>
          </a:xfrm>
          <a:prstGeom prst="roundRect">
            <a:avLst>
              <a:gd name="adj" fmla="val 2118"/>
            </a:avLst>
          </a:prstGeom>
          <a:solidFill>
            <a:srgbClr val="F2FAF7"/>
          </a:solidFill>
          <a:ln w="12700">
            <a:solidFill>
              <a:srgbClr val="F2FAF7"/>
            </a:solidFill>
            <a:prstDash val="solid"/>
          </a:ln>
        </p:spPr>
      </p:sp>
      <p:sp>
        <p:nvSpPr>
          <p:cNvPr id="8" name="Shape 6"/>
          <p:cNvSpPr/>
          <p:nvPr/>
        </p:nvSpPr>
        <p:spPr>
          <a:xfrm>
            <a:off x="3367964" y="1795018"/>
            <a:ext cx="2590724" cy="128016"/>
          </a:xfrm>
          <a:prstGeom prst="rect">
            <a:avLst/>
          </a:prstGeom>
          <a:solidFill>
            <a:srgbClr val="2A8F7A"/>
          </a:solidFill>
          <a:ln w="12700">
            <a:solidFill>
              <a:srgbClr val="2A8F7A"/>
            </a:solidFill>
            <a:prstDash val="solid"/>
          </a:ln>
        </p:spPr>
      </p:sp>
      <p:sp>
        <p:nvSpPr>
          <p:cNvPr id="9" name="Text 7"/>
          <p:cNvSpPr/>
          <p:nvPr/>
        </p:nvSpPr>
        <p:spPr>
          <a:xfrm>
            <a:off x="3505124" y="2069338"/>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見積</a:t>
            </a:r>
            <a:endParaRPr lang="en-US" sz="2000" dirty="0"/>
          </a:p>
        </p:txBody>
      </p:sp>
      <p:sp>
        <p:nvSpPr>
          <p:cNvPr id="10" name="Text 8"/>
          <p:cNvSpPr/>
          <p:nvPr/>
        </p:nvSpPr>
        <p:spPr>
          <a:xfrm>
            <a:off x="3505124" y="2574798"/>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過去案件の検索・転記・単価確認・承認待ちが混ざっている可能性。*日の内訳は未確認</a:t>
            </a:r>
            <a:endParaRPr lang="en-US" sz="1800" dirty="0"/>
          </a:p>
        </p:txBody>
      </p:sp>
      <p:sp>
        <p:nvSpPr>
          <p:cNvPr id="11" name="Shape 9"/>
          <p:cNvSpPr/>
          <p:nvPr/>
        </p:nvSpPr>
        <p:spPr>
          <a:xfrm>
            <a:off x="6233008" y="1795018"/>
            <a:ext cx="2590724" cy="2802890"/>
          </a:xfrm>
          <a:prstGeom prst="roundRect">
            <a:avLst>
              <a:gd name="adj" fmla="val 2118"/>
            </a:avLst>
          </a:prstGeom>
          <a:solidFill>
            <a:srgbClr val="E8F5E9"/>
          </a:solidFill>
          <a:ln w="12700">
            <a:solidFill>
              <a:srgbClr val="E8F5E9"/>
            </a:solidFill>
            <a:prstDash val="solid"/>
          </a:ln>
        </p:spPr>
      </p:sp>
      <p:sp>
        <p:nvSpPr>
          <p:cNvPr id="12" name="Shape 10"/>
          <p:cNvSpPr/>
          <p:nvPr/>
        </p:nvSpPr>
        <p:spPr>
          <a:xfrm>
            <a:off x="6233008" y="1795018"/>
            <a:ext cx="2590724" cy="128016"/>
          </a:xfrm>
          <a:prstGeom prst="rect">
            <a:avLst/>
          </a:prstGeom>
          <a:solidFill>
            <a:srgbClr val="1B5E20"/>
          </a:solidFill>
          <a:ln w="12700">
            <a:solidFill>
              <a:srgbClr val="1B5E20"/>
            </a:solidFill>
            <a:prstDash val="solid"/>
          </a:ln>
        </p:spPr>
      </p:sp>
      <p:sp>
        <p:nvSpPr>
          <p:cNvPr id="13" name="Text 11"/>
          <p:cNvSpPr/>
          <p:nvPr/>
        </p:nvSpPr>
        <p:spPr>
          <a:xfrm>
            <a:off x="6370168" y="2069338"/>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1B5E20"/>
                </a:solidFill>
              </a:rPr>
              <a:t>連絡</a:t>
            </a:r>
            <a:endParaRPr lang="en-US" sz="2000" dirty="0"/>
          </a:p>
        </p:txBody>
      </p:sp>
      <p:sp>
        <p:nvSpPr>
          <p:cNvPr id="14" name="Text 12"/>
          <p:cNvSpPr/>
          <p:nvPr/>
        </p:nvSpPr>
        <p:spPr>
          <a:xfrm>
            <a:off x="6370168" y="2574798"/>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窓口が監督の携帯と LINE に分かれ、夜間も監督が判断している可能性</a:t>
            </a:r>
            <a:endParaRPr lang="en-US" sz="1800" dirty="0"/>
          </a:p>
        </p:txBody>
      </p:sp>
      <p:sp>
        <p:nvSpPr>
          <p:cNvPr id="15" name="Shape 13"/>
          <p:cNvSpPr/>
          <p:nvPr/>
        </p:nvSpPr>
        <p:spPr>
          <a:xfrm>
            <a:off x="9098051" y="1795018"/>
            <a:ext cx="2590724" cy="2802890"/>
          </a:xfrm>
          <a:prstGeom prst="roundRect">
            <a:avLst>
              <a:gd name="adj" fmla="val 2118"/>
            </a:avLst>
          </a:prstGeom>
          <a:solidFill>
            <a:srgbClr val="FFF3D1"/>
          </a:solidFill>
          <a:ln w="12700">
            <a:solidFill>
              <a:srgbClr val="FFF3D1"/>
            </a:solidFill>
            <a:prstDash val="solid"/>
          </a:ln>
        </p:spPr>
      </p:sp>
      <p:sp>
        <p:nvSpPr>
          <p:cNvPr id="16" name="Shape 14"/>
          <p:cNvSpPr/>
          <p:nvPr/>
        </p:nvSpPr>
        <p:spPr>
          <a:xfrm>
            <a:off x="9098051" y="1795018"/>
            <a:ext cx="2590724" cy="128016"/>
          </a:xfrm>
          <a:prstGeom prst="rect">
            <a:avLst/>
          </a:prstGeom>
          <a:solidFill>
            <a:srgbClr val="7A4D00"/>
          </a:solidFill>
          <a:ln w="12700">
            <a:solidFill>
              <a:srgbClr val="7A4D00"/>
            </a:solidFill>
            <a:prstDash val="solid"/>
          </a:ln>
        </p:spPr>
      </p:sp>
      <p:sp>
        <p:nvSpPr>
          <p:cNvPr id="17" name="Text 15"/>
          <p:cNvSpPr/>
          <p:nvPr/>
        </p:nvSpPr>
        <p:spPr>
          <a:xfrm>
            <a:off x="9235211" y="2069338"/>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7A4D00"/>
                </a:solidFill>
              </a:rPr>
              <a:t>IT の定着</a:t>
            </a:r>
            <a:endParaRPr lang="en-US" sz="2000" dirty="0"/>
          </a:p>
        </p:txBody>
      </p:sp>
      <p:sp>
        <p:nvSpPr>
          <p:cNvPr id="18" name="Text 16"/>
          <p:cNvSpPr/>
          <p:nvPr/>
        </p:nvSpPr>
        <p:spPr>
          <a:xfrm>
            <a:off x="9235211" y="2574798"/>
            <a:ext cx="2316404" cy="188595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IT に詳しい社員がいないため、高機能なシステムを一気に入れると定着しない恐れ</a:t>
            </a:r>
            <a:endParaRPr lang="en-US" sz="1800" dirty="0"/>
          </a:p>
        </p:txBody>
      </p:sp>
      <p:sp>
        <p:nvSpPr>
          <p:cNvPr id="19" name="Shape 17"/>
          <p:cNvSpPr/>
          <p:nvPr/>
        </p:nvSpPr>
        <p:spPr>
          <a:xfrm>
            <a:off x="502920" y="4826508"/>
            <a:ext cx="11185855" cy="596265"/>
          </a:xfrm>
          <a:prstGeom prst="roundRect">
            <a:avLst>
              <a:gd name="adj" fmla="val 9201"/>
            </a:avLst>
          </a:prstGeom>
          <a:solidFill>
            <a:srgbClr val="F1F6FC"/>
          </a:solidFill>
          <a:ln w="9525">
            <a:solidFill>
              <a:srgbClr val="D5DCE6"/>
            </a:solidFill>
            <a:prstDash val="solid"/>
          </a:ln>
        </p:spPr>
      </p:sp>
      <p:sp>
        <p:nvSpPr>
          <p:cNvPr id="20" name="Text 18"/>
          <p:cNvSpPr/>
          <p:nvPr/>
        </p:nvSpPr>
        <p:spPr>
          <a:xfrm>
            <a:off x="640080" y="4899660"/>
            <a:ext cx="10911535" cy="504825"/>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確かめ方：監督*人・事務*人が*月*日〜*日に、作業時間と待ち時間を職種別に記録する</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5</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改善案：費用のかからないルールから小さく試す</a:t>
            </a:r>
            <a:endParaRPr lang="en-US" sz="2600" dirty="0"/>
          </a:p>
        </p:txBody>
      </p:sp>
      <p:sp>
        <p:nvSpPr>
          <p:cNvPr id="3" name="Shape 1"/>
          <p:cNvSpPr/>
          <p:nvPr/>
        </p:nvSpPr>
        <p:spPr>
          <a:xfrm>
            <a:off x="502920" y="1972056"/>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2017776"/>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ルールを整える</a:t>
            </a:r>
            <a:endParaRPr lang="en-US" sz="1100" dirty="0"/>
          </a:p>
        </p:txBody>
      </p:sp>
      <p:sp>
        <p:nvSpPr>
          <p:cNvPr id="5" name="Shape 3"/>
          <p:cNvSpPr/>
          <p:nvPr/>
        </p:nvSpPr>
        <p:spPr>
          <a:xfrm>
            <a:off x="548640" y="3206496"/>
            <a:ext cx="2087209" cy="2087880"/>
          </a:xfrm>
          <a:prstGeom prst="roundRect">
            <a:avLst>
              <a:gd name="adj" fmla="val 2629"/>
            </a:avLst>
          </a:prstGeom>
          <a:solidFill>
            <a:srgbClr val="E8F0FA"/>
          </a:solidFill>
          <a:ln w="12700">
            <a:solidFill>
              <a:srgbClr val="E8F0FA"/>
            </a:solidFill>
            <a:prstDash val="solid"/>
          </a:ln>
        </p:spPr>
      </p:sp>
      <p:sp>
        <p:nvSpPr>
          <p:cNvPr id="6" name="Text 4"/>
          <p:cNvSpPr/>
          <p:nvPr/>
        </p:nvSpPr>
        <p:spPr>
          <a:xfrm>
            <a:off x="640080"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撮影ルール・見積の標準項目表・LINE の返信ルールなど、費用ほぼゼロで減らせる部分から始める</a:t>
            </a:r>
            <a:endParaRPr lang="en-US" sz="1600" dirty="0"/>
          </a:p>
        </p:txBody>
      </p:sp>
      <p:sp>
        <p:nvSpPr>
          <p:cNvPr id="7" name="Shape 5"/>
          <p:cNvSpPr/>
          <p:nvPr/>
        </p:nvSpPr>
        <p:spPr>
          <a:xfrm>
            <a:off x="2754721" y="1972056"/>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写真アプリを試す</a:t>
            </a:r>
            <a:endParaRPr lang="en-US" sz="1100" dirty="0"/>
          </a:p>
        </p:txBody>
      </p:sp>
      <p:sp>
        <p:nvSpPr>
          <p:cNvPr id="9" name="Shape 7"/>
          <p:cNvSpPr/>
          <p:nvPr/>
        </p:nvSpPr>
        <p:spPr>
          <a:xfrm>
            <a:off x="2800441" y="3206496"/>
            <a:ext cx="2087209" cy="2087880"/>
          </a:xfrm>
          <a:prstGeom prst="roundRect">
            <a:avLst>
              <a:gd name="adj" fmla="val 2629"/>
            </a:avLst>
          </a:prstGeom>
          <a:solidFill>
            <a:srgbClr val="F2FAF7"/>
          </a:solidFill>
          <a:ln w="12700">
            <a:solidFill>
              <a:srgbClr val="F2FAF7"/>
            </a:solidFill>
            <a:prstDash val="solid"/>
          </a:ln>
        </p:spPr>
      </p:sp>
      <p:sp>
        <p:nvSpPr>
          <p:cNvPr id="10" name="Text 8"/>
          <p:cNvSpPr/>
          <p:nvPr/>
        </p:nvSpPr>
        <p:spPr>
          <a:xfrm>
            <a:off x="2891881"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監督*人が*現場で、撮影から報告書まで通して試用する</a:t>
            </a:r>
            <a:endParaRPr lang="en-US" sz="1600" dirty="0"/>
          </a:p>
        </p:txBody>
      </p:sp>
      <p:sp>
        <p:nvSpPr>
          <p:cNvPr id="11" name="Shape 9"/>
          <p:cNvSpPr/>
          <p:nvPr/>
        </p:nvSpPr>
        <p:spPr>
          <a:xfrm>
            <a:off x="5006523" y="1972056"/>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見積の下書きを試す</a:t>
            </a:r>
            <a:endParaRPr lang="en-US" sz="1100" dirty="0"/>
          </a:p>
        </p:txBody>
      </p:sp>
      <p:sp>
        <p:nvSpPr>
          <p:cNvPr id="13" name="Shape 11"/>
          <p:cNvSpPr/>
          <p:nvPr/>
        </p:nvSpPr>
        <p:spPr>
          <a:xfrm>
            <a:off x="5052243" y="3206496"/>
            <a:ext cx="2087209" cy="2087880"/>
          </a:xfrm>
          <a:prstGeom prst="roundRect">
            <a:avLst>
              <a:gd name="adj" fmla="val 2629"/>
            </a:avLst>
          </a:prstGeom>
          <a:solidFill>
            <a:srgbClr val="E8F5E9"/>
          </a:solidFill>
          <a:ln w="12700">
            <a:solidFill>
              <a:srgbClr val="E8F5E9"/>
            </a:solidFill>
            <a:prstDash val="solid"/>
          </a:ln>
        </p:spPr>
      </p:sp>
      <p:sp>
        <p:nvSpPr>
          <p:cNvPr id="14" name="Text 12"/>
          <p:cNvSpPr/>
          <p:nvPr/>
        </p:nvSpPr>
        <p:spPr>
          <a:xfrm>
            <a:off x="5143683"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型を整えたあと AI の下書きを*件試し、作成時間が従来の*割以下になるか確かめる</a:t>
            </a:r>
            <a:endParaRPr lang="en-US" sz="1600" dirty="0"/>
          </a:p>
        </p:txBody>
      </p:sp>
      <p:sp>
        <p:nvSpPr>
          <p:cNvPr id="15" name="Shape 13"/>
          <p:cNvSpPr/>
          <p:nvPr/>
        </p:nvSpPr>
        <p:spPr>
          <a:xfrm>
            <a:off x="7258324" y="1972056"/>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連絡の回答案を整える</a:t>
            </a:r>
            <a:endParaRPr lang="en-US" sz="1100" dirty="0"/>
          </a:p>
        </p:txBody>
      </p:sp>
      <p:sp>
        <p:nvSpPr>
          <p:cNvPr id="17" name="Shape 15"/>
          <p:cNvSpPr/>
          <p:nvPr/>
        </p:nvSpPr>
        <p:spPr>
          <a:xfrm>
            <a:off x="7304044" y="3206496"/>
            <a:ext cx="2087209" cy="2087880"/>
          </a:xfrm>
          <a:prstGeom prst="roundRect">
            <a:avLst>
              <a:gd name="adj" fmla="val 2629"/>
            </a:avLst>
          </a:prstGeom>
          <a:solidFill>
            <a:srgbClr val="FFF3D1"/>
          </a:solidFill>
          <a:ln w="12700">
            <a:solidFill>
              <a:srgbClr val="FFF3D1"/>
            </a:solidFill>
            <a:prstDash val="solid"/>
          </a:ln>
        </p:spPr>
      </p:sp>
      <p:sp>
        <p:nvSpPr>
          <p:cNvPr id="18" name="Text 16"/>
          <p:cNvSpPr/>
          <p:nvPr/>
        </p:nvSpPr>
        <p:spPr>
          <a:xfrm>
            <a:off x="7395484"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よくある質問*項目の回答文を作り、人が確認して送る</a:t>
            </a:r>
            <a:endParaRPr lang="en-US" sz="1600" dirty="0"/>
          </a:p>
        </p:txBody>
      </p:sp>
      <p:sp>
        <p:nvSpPr>
          <p:cNvPr id="19" name="Shape 17"/>
          <p:cNvSpPr/>
          <p:nvPr/>
        </p:nvSpPr>
        <p:spPr>
          <a:xfrm>
            <a:off x="9510126" y="1972056"/>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2017776"/>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少人数から広げる</a:t>
            </a:r>
            <a:endParaRPr lang="en-US" sz="1100" dirty="0"/>
          </a:p>
        </p:txBody>
      </p:sp>
      <p:sp>
        <p:nvSpPr>
          <p:cNvPr id="21" name="Shape 19"/>
          <p:cNvSpPr/>
          <p:nvPr/>
        </p:nvSpPr>
        <p:spPr>
          <a:xfrm>
            <a:off x="9555846" y="3206496"/>
            <a:ext cx="2087209" cy="2087880"/>
          </a:xfrm>
          <a:prstGeom prst="roundRect">
            <a:avLst>
              <a:gd name="adj" fmla="val 2629"/>
            </a:avLst>
          </a:prstGeom>
          <a:solidFill>
            <a:srgbClr val="F5E9FA"/>
          </a:solidFill>
          <a:ln w="12700">
            <a:solidFill>
              <a:srgbClr val="F5E9FA"/>
            </a:solidFill>
            <a:prstDash val="solid"/>
          </a:ln>
        </p:spPr>
      </p:sp>
      <p:sp>
        <p:nvSpPr>
          <p:cNvPr id="22" name="Text 20"/>
          <p:cNvSpPr/>
          <p:nvPr/>
        </p:nvSpPr>
        <p:spPr>
          <a:xfrm>
            <a:off x="9647286" y="3297936"/>
            <a:ext cx="1904329" cy="190500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年配の社員が使えるかを確かめてから、監督*人・事務*人へ広げる</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6</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02920" y="256032"/>
            <a:ext cx="9814255" cy="731520"/>
          </a:xfrm>
          <a:prstGeom prst="rect">
            <a:avLst/>
          </a:prstGeom>
          <a:noFill/>
          <a:ln/>
        </p:spPr>
        <p:txBody>
          <a:bodyPr wrap="square" rtlCol="0" anchor="ctr">
            <a:normAutofit/>
          </a:bodyPr>
          <a:lstStyle/>
          <a:p>
            <a:pPr indent="0" marL="0">
              <a:buNone/>
            </a:pPr>
            <a:r>
              <a:rPr lang="en-US" sz="2600" b="1" dirty="0">
                <a:solidFill>
                  <a:srgbClr val="174A85"/>
                </a:solidFill>
              </a:rPr>
              <a:t>AI の活用：分類と下書きまでを任せ、確定は人が行う</a:t>
            </a:r>
            <a:endParaRPr lang="en-US" sz="2600" dirty="0"/>
          </a:p>
        </p:txBody>
      </p:sp>
      <p:sp>
        <p:nvSpPr>
          <p:cNvPr id="3" name="Shape 1"/>
          <p:cNvSpPr/>
          <p:nvPr/>
        </p:nvSpPr>
        <p:spPr>
          <a:xfrm>
            <a:off x="10454335" y="411480"/>
            <a:ext cx="1234440" cy="411480"/>
          </a:xfrm>
          <a:prstGeom prst="roundRect">
            <a:avLst>
              <a:gd name="adj" fmla="val 44444"/>
            </a:avLst>
          </a:prstGeom>
          <a:solidFill>
            <a:srgbClr val="2A8F7A"/>
          </a:solidFill>
          <a:ln w="12700">
            <a:solidFill>
              <a:srgbClr val="2A8F7A"/>
            </a:solidFill>
            <a:prstDash val="solid"/>
          </a:ln>
        </p:spPr>
      </p:sp>
      <p:sp>
        <p:nvSpPr>
          <p:cNvPr id="4" name="Text 2"/>
          <p:cNvSpPr/>
          <p:nvPr/>
        </p:nvSpPr>
        <p:spPr>
          <a:xfrm>
            <a:off x="10454335" y="411480"/>
            <a:ext cx="1234440" cy="411480"/>
          </a:xfrm>
          <a:prstGeom prst="rect">
            <a:avLst/>
          </a:prstGeom>
          <a:noFill/>
          <a:ln/>
        </p:spPr>
        <p:txBody>
          <a:bodyPr wrap="square" lIns="0" tIns="0" rIns="0" bIns="0" rtlCol="0" anchor="ctr"/>
          <a:lstStyle/>
          <a:p>
            <a:pPr algn="ctr" indent="0" marL="0">
              <a:buNone/>
            </a:pPr>
            <a:r>
              <a:rPr lang="en-US" sz="1300" b="1" dirty="0">
                <a:solidFill>
                  <a:srgbClr val="FFFFFF"/>
                </a:solidFill>
              </a:rPr>
              <a:t>AI 活用</a:t>
            </a:r>
            <a:endParaRPr lang="en-US" sz="1300" dirty="0"/>
          </a:p>
        </p:txBody>
      </p:sp>
      <p:sp>
        <p:nvSpPr>
          <p:cNvPr id="5" name="Shape 3"/>
          <p:cNvSpPr/>
          <p:nvPr/>
        </p:nvSpPr>
        <p:spPr>
          <a:xfrm>
            <a:off x="502920" y="1662430"/>
            <a:ext cx="2590724" cy="3134360"/>
          </a:xfrm>
          <a:prstGeom prst="roundRect">
            <a:avLst>
              <a:gd name="adj" fmla="val 2118"/>
            </a:avLst>
          </a:prstGeom>
          <a:solidFill>
            <a:srgbClr val="F2FAF7"/>
          </a:solidFill>
          <a:ln w="12700">
            <a:solidFill>
              <a:srgbClr val="F2FAF7"/>
            </a:solidFill>
            <a:prstDash val="solid"/>
          </a:ln>
        </p:spPr>
      </p:sp>
      <p:sp>
        <p:nvSpPr>
          <p:cNvPr id="6" name="Shape 4"/>
          <p:cNvSpPr/>
          <p:nvPr/>
        </p:nvSpPr>
        <p:spPr>
          <a:xfrm>
            <a:off x="502920" y="1662430"/>
            <a:ext cx="2590724" cy="128016"/>
          </a:xfrm>
          <a:prstGeom prst="rect">
            <a:avLst/>
          </a:prstGeom>
          <a:solidFill>
            <a:srgbClr val="2A8F7A"/>
          </a:solidFill>
          <a:ln w="12700">
            <a:solidFill>
              <a:srgbClr val="2A8F7A"/>
            </a:solidFill>
            <a:prstDash val="solid"/>
          </a:ln>
        </p:spPr>
      </p:sp>
      <p:sp>
        <p:nvSpPr>
          <p:cNvPr id="7" name="Text 5"/>
          <p:cNvSpPr/>
          <p:nvPr/>
        </p:nvSpPr>
        <p:spPr>
          <a:xfrm>
            <a:off x="640080" y="1936750"/>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写真の自動振り分け</a:t>
            </a:r>
            <a:endParaRPr lang="en-US" sz="2000" dirty="0"/>
          </a:p>
        </p:txBody>
      </p:sp>
      <p:sp>
        <p:nvSpPr>
          <p:cNvPr id="8" name="Text 6"/>
          <p:cNvSpPr/>
          <p:nvPr/>
        </p:nvSpPr>
        <p:spPr>
          <a:xfrm>
            <a:off x="640080" y="2442210"/>
            <a:ext cx="2316404" cy="221742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黒板の文字を読み取り工事ごとに分類、報告書コメントを下書き。事例の効果が自社に当てはまるかは試用で確かめる</a:t>
            </a:r>
            <a:endParaRPr lang="en-US" sz="1800" dirty="0"/>
          </a:p>
        </p:txBody>
      </p:sp>
      <p:sp>
        <p:nvSpPr>
          <p:cNvPr id="9" name="Shape 7"/>
          <p:cNvSpPr/>
          <p:nvPr/>
        </p:nvSpPr>
        <p:spPr>
          <a:xfrm>
            <a:off x="3367964" y="1662430"/>
            <a:ext cx="2590724" cy="3134360"/>
          </a:xfrm>
          <a:prstGeom prst="roundRect">
            <a:avLst>
              <a:gd name="adj" fmla="val 2118"/>
            </a:avLst>
          </a:prstGeom>
          <a:solidFill>
            <a:srgbClr val="F2FAF7"/>
          </a:solidFill>
          <a:ln w="12700">
            <a:solidFill>
              <a:srgbClr val="F2FAF7"/>
            </a:solidFill>
            <a:prstDash val="solid"/>
          </a:ln>
        </p:spPr>
      </p:sp>
      <p:sp>
        <p:nvSpPr>
          <p:cNvPr id="10" name="Shape 8"/>
          <p:cNvSpPr/>
          <p:nvPr/>
        </p:nvSpPr>
        <p:spPr>
          <a:xfrm>
            <a:off x="3367964" y="1662430"/>
            <a:ext cx="2590724" cy="128016"/>
          </a:xfrm>
          <a:prstGeom prst="rect">
            <a:avLst/>
          </a:prstGeom>
          <a:solidFill>
            <a:srgbClr val="2A8F7A"/>
          </a:solidFill>
          <a:ln w="12700">
            <a:solidFill>
              <a:srgbClr val="2A8F7A"/>
            </a:solidFill>
            <a:prstDash val="solid"/>
          </a:ln>
        </p:spPr>
      </p:sp>
      <p:sp>
        <p:nvSpPr>
          <p:cNvPr id="11" name="Text 9"/>
          <p:cNvSpPr/>
          <p:nvPr/>
        </p:nvSpPr>
        <p:spPr>
          <a:xfrm>
            <a:off x="3505124" y="1936750"/>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見積の下書き</a:t>
            </a:r>
            <a:endParaRPr lang="en-US" sz="2000" dirty="0"/>
          </a:p>
        </p:txBody>
      </p:sp>
      <p:sp>
        <p:nvSpPr>
          <p:cNvPr id="12" name="Text 10"/>
          <p:cNvSpPr/>
          <p:nvPr/>
        </p:nvSpPr>
        <p:spPr>
          <a:xfrm>
            <a:off x="3505124" y="2442210"/>
            <a:ext cx="2316404" cy="221742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過去の確定見積から雛形を作り、粗見積と根拠を下書き。事例の効果は企業の発表で、試用で実測する</a:t>
            </a:r>
            <a:endParaRPr lang="en-US" sz="1800" dirty="0"/>
          </a:p>
        </p:txBody>
      </p:sp>
      <p:sp>
        <p:nvSpPr>
          <p:cNvPr id="13" name="Shape 11"/>
          <p:cNvSpPr/>
          <p:nvPr/>
        </p:nvSpPr>
        <p:spPr>
          <a:xfrm>
            <a:off x="6233008" y="1662430"/>
            <a:ext cx="2590724" cy="3134360"/>
          </a:xfrm>
          <a:prstGeom prst="roundRect">
            <a:avLst>
              <a:gd name="adj" fmla="val 2118"/>
            </a:avLst>
          </a:prstGeom>
          <a:solidFill>
            <a:srgbClr val="F2FAF7"/>
          </a:solidFill>
          <a:ln w="12700">
            <a:solidFill>
              <a:srgbClr val="F2FAF7"/>
            </a:solidFill>
            <a:prstDash val="solid"/>
          </a:ln>
        </p:spPr>
      </p:sp>
      <p:sp>
        <p:nvSpPr>
          <p:cNvPr id="14" name="Shape 12"/>
          <p:cNvSpPr/>
          <p:nvPr/>
        </p:nvSpPr>
        <p:spPr>
          <a:xfrm>
            <a:off x="6233008" y="1662430"/>
            <a:ext cx="2590724" cy="128016"/>
          </a:xfrm>
          <a:prstGeom prst="rect">
            <a:avLst/>
          </a:prstGeom>
          <a:solidFill>
            <a:srgbClr val="2A8F7A"/>
          </a:solidFill>
          <a:ln w="12700">
            <a:solidFill>
              <a:srgbClr val="2A8F7A"/>
            </a:solidFill>
            <a:prstDash val="solid"/>
          </a:ln>
        </p:spPr>
      </p:sp>
      <p:sp>
        <p:nvSpPr>
          <p:cNvPr id="15" name="Text 13"/>
          <p:cNvSpPr/>
          <p:nvPr/>
        </p:nvSpPr>
        <p:spPr>
          <a:xfrm>
            <a:off x="6370168" y="1936750"/>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連絡の返信案</a:t>
            </a:r>
            <a:endParaRPr lang="en-US" sz="2000" dirty="0"/>
          </a:p>
        </p:txBody>
      </p:sp>
      <p:sp>
        <p:nvSpPr>
          <p:cNvPr id="16" name="Text 14"/>
          <p:cNvSpPr/>
          <p:nvPr/>
        </p:nvSpPr>
        <p:spPr>
          <a:xfrm>
            <a:off x="6370168" y="2442210"/>
            <a:ext cx="2316404" cy="221742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承認済みの質問と回答から返信案を作り、人が確認して送る</a:t>
            </a:r>
            <a:endParaRPr lang="en-US" sz="1800" dirty="0"/>
          </a:p>
        </p:txBody>
      </p:sp>
      <p:sp>
        <p:nvSpPr>
          <p:cNvPr id="17" name="Shape 15"/>
          <p:cNvSpPr/>
          <p:nvPr/>
        </p:nvSpPr>
        <p:spPr>
          <a:xfrm>
            <a:off x="9098051" y="1662430"/>
            <a:ext cx="2590724" cy="3134360"/>
          </a:xfrm>
          <a:prstGeom prst="roundRect">
            <a:avLst>
              <a:gd name="adj" fmla="val 2118"/>
            </a:avLst>
          </a:prstGeom>
          <a:solidFill>
            <a:srgbClr val="F2FAF7"/>
          </a:solidFill>
          <a:ln w="12700">
            <a:solidFill>
              <a:srgbClr val="F2FAF7"/>
            </a:solidFill>
            <a:prstDash val="solid"/>
          </a:ln>
        </p:spPr>
      </p:sp>
      <p:sp>
        <p:nvSpPr>
          <p:cNvPr id="18" name="Shape 16"/>
          <p:cNvSpPr/>
          <p:nvPr/>
        </p:nvSpPr>
        <p:spPr>
          <a:xfrm>
            <a:off x="9098051" y="1662430"/>
            <a:ext cx="2590724" cy="128016"/>
          </a:xfrm>
          <a:prstGeom prst="rect">
            <a:avLst/>
          </a:prstGeom>
          <a:solidFill>
            <a:srgbClr val="2A8F7A"/>
          </a:solidFill>
          <a:ln w="12700">
            <a:solidFill>
              <a:srgbClr val="2A8F7A"/>
            </a:solidFill>
            <a:prstDash val="solid"/>
          </a:ln>
        </p:spPr>
      </p:sp>
      <p:sp>
        <p:nvSpPr>
          <p:cNvPr id="19" name="Text 17"/>
          <p:cNvSpPr/>
          <p:nvPr/>
        </p:nvSpPr>
        <p:spPr>
          <a:xfrm>
            <a:off x="9235211" y="1936750"/>
            <a:ext cx="2316404" cy="505460"/>
          </a:xfrm>
          <a:prstGeom prst="rect">
            <a:avLst/>
          </a:prstGeom>
          <a:noFill/>
          <a:ln/>
        </p:spPr>
        <p:txBody>
          <a:bodyPr wrap="square" lIns="1016" tIns="1016" rIns="1016" bIns="1016" rtlCol="0" anchor="t">
            <a:normAutofit/>
          </a:bodyPr>
          <a:lstStyle/>
          <a:p>
            <a:pPr indent="0" marL="0">
              <a:buNone/>
            </a:pPr>
            <a:r>
              <a:rPr lang="en-US" sz="2000" b="1" dirty="0">
                <a:solidFill>
                  <a:srgbClr val="2A8F7A"/>
                </a:solidFill>
              </a:rPr>
              <a:t>守ること</a:t>
            </a:r>
            <a:endParaRPr lang="en-US" sz="2000" dirty="0"/>
          </a:p>
        </p:txBody>
      </p:sp>
      <p:sp>
        <p:nvSpPr>
          <p:cNvPr id="20" name="Text 18"/>
          <p:cNvSpPr/>
          <p:nvPr/>
        </p:nvSpPr>
        <p:spPr>
          <a:xfrm>
            <a:off x="9235211" y="2442210"/>
            <a:ext cx="2316404" cy="2217420"/>
          </a:xfrm>
          <a:prstGeom prst="rect">
            <a:avLst/>
          </a:prstGeom>
          <a:noFill/>
          <a:ln/>
        </p:spPr>
        <p:txBody>
          <a:bodyPr wrap="square" lIns="1016" tIns="1016" rIns="1016" bIns="1016" rtlCol="0" anchor="t">
            <a:normAutofit/>
          </a:bodyPr>
          <a:lstStyle/>
          <a:p>
            <a:pPr indent="0" marL="0">
              <a:spcAft>
                <a:spcPts val="600"/>
              </a:spcAft>
              <a:buNone/>
            </a:pPr>
            <a:r>
              <a:rPr lang="en-US" sz="1800" dirty="0">
                <a:solidFill>
                  <a:srgbClr val="18202F"/>
                </a:solidFill>
              </a:rPr>
              <a:t>見積は材料費の内訳を出せる形にする。顧客の個人データは、学習への利用設定・保存先・削除方法を決めてから扱う</a:t>
            </a:r>
            <a:endParaRPr lang="en-US" sz="1800" dirty="0"/>
          </a:p>
        </p:txBody>
      </p:sp>
      <p:sp>
        <p:nvSpPr>
          <p:cNvPr id="21" name="Shape 19"/>
          <p:cNvSpPr/>
          <p:nvPr/>
        </p:nvSpPr>
        <p:spPr>
          <a:xfrm>
            <a:off x="502920" y="5025390"/>
            <a:ext cx="11185855" cy="596265"/>
          </a:xfrm>
          <a:prstGeom prst="roundRect">
            <a:avLst>
              <a:gd name="adj" fmla="val 9201"/>
            </a:avLst>
          </a:prstGeom>
          <a:solidFill>
            <a:srgbClr val="F1F6FC"/>
          </a:solidFill>
          <a:ln w="9525">
            <a:solidFill>
              <a:srgbClr val="D5DCE6"/>
            </a:solidFill>
            <a:prstDash val="solid"/>
          </a:ln>
        </p:spPr>
      </p:sp>
      <p:sp>
        <p:nvSpPr>
          <p:cNvPr id="22" name="Text 20"/>
          <p:cNvSpPr/>
          <p:nvPr/>
        </p:nvSpPr>
        <p:spPr>
          <a:xfrm>
            <a:off x="640080" y="5098542"/>
            <a:ext cx="10911535" cy="504825"/>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AI は金額・数量を確定せず、最終確認は人が行う</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7</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作業の内訳：見積書づくりが*割を占める</a:t>
            </a:r>
            <a:endParaRPr lang="en-US" sz="2600" dirty="0"/>
          </a:p>
        </p:txBody>
      </p:sp>
      <p:graphicFrame>
        <p:nvGraphicFramePr>
          <p:cNvPr id="3" name="Chart 0" descr=""/>
          <p:cNvGraphicFramePr/>
          <p:nvPr/>
        </p:nvGraphicFramePr>
        <p:xfrm>
          <a:off x="502920" y="1234440"/>
          <a:ext cx="6766560" cy="46634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502920" y="5897880"/>
            <a:ext cx="6766560" cy="365760"/>
          </a:xfrm>
          <a:prstGeom prst="rect">
            <a:avLst/>
          </a:prstGeom>
          <a:noFill/>
          <a:ln/>
        </p:spPr>
        <p:txBody>
          <a:bodyPr wrap="square" lIns="1016" tIns="1016" rIns="1016" bIns="1016" rtlCol="0" anchor="t"/>
          <a:lstStyle/>
          <a:p>
            <a:pPr indent="0" marL="0">
              <a:buNone/>
            </a:pPr>
            <a:r>
              <a:rPr lang="en-US" sz="1100" dirty="0">
                <a:solidFill>
                  <a:srgbClr val="7A4D00"/>
                </a:solidFill>
              </a:rPr>
              <a:t>会社の情報より（事務と監督の事務作業 月約*時間の内訳）</a:t>
            </a:r>
            <a:endParaRPr lang="en-US" sz="1100" dirty="0"/>
          </a:p>
        </p:txBody>
      </p:sp>
      <p:sp>
        <p:nvSpPr>
          <p:cNvPr id="5" name="Shape 2"/>
          <p:cNvSpPr/>
          <p:nvPr/>
        </p:nvSpPr>
        <p:spPr>
          <a:xfrm>
            <a:off x="7498080" y="1234440"/>
            <a:ext cx="4190695" cy="4663440"/>
          </a:xfrm>
          <a:prstGeom prst="roundRect">
            <a:avLst>
              <a:gd name="adj" fmla="val 1309"/>
            </a:avLst>
          </a:prstGeom>
          <a:solidFill>
            <a:srgbClr val="F1F6FC"/>
          </a:solidFill>
          <a:ln w="12700">
            <a:solidFill>
              <a:srgbClr val="F1F6FC"/>
            </a:solidFill>
            <a:prstDash val="solid"/>
          </a:ln>
        </p:spPr>
      </p:sp>
      <p:sp>
        <p:nvSpPr>
          <p:cNvPr id="6" name="Text 3"/>
          <p:cNvSpPr/>
          <p:nvPr/>
        </p:nvSpPr>
        <p:spPr>
          <a:xfrm>
            <a:off x="7635240" y="1325880"/>
            <a:ext cx="3916375" cy="448056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時間に直すと、見積*時間・写真*時間・連絡*時間・請求*時間（月）</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8</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数字の見立て：削減時間は見積と写真が大きい</a:t>
            </a:r>
            <a:pPr indent="0" marL="0">
              <a:buNone/>
            </a:pPr>
            <a:r>
              <a:rPr lang="en-US" sz="2600" b="1" dirty="0">
                <a:solidFill>
                  <a:srgbClr val="7A4D00"/>
                </a:solidFill>
              </a:rPr>
              <a:t>（仮定）</a:t>
            </a:r>
            <a:endParaRPr lang="en-US" sz="2600" dirty="0"/>
          </a:p>
        </p:txBody>
      </p:sp>
      <p:graphicFrame>
        <p:nvGraphicFramePr>
          <p:cNvPr id="3" name="Chart 0" descr=""/>
          <p:cNvGraphicFramePr/>
          <p:nvPr/>
        </p:nvGraphicFramePr>
        <p:xfrm>
          <a:off x="502920" y="1234440"/>
          <a:ext cx="6766560" cy="4663440"/>
        </p:xfrm>
        <a:graphic xmlns:a="http://schemas.openxmlformats.org/drawingml/2006/main">
          <a:graphicData uri="http://schemas.openxmlformats.org/drawingml/2006/chart">
            <c:chart xmlns:c="http://schemas.openxmlformats.org/drawingml/2006/chart" r:id="rId1"/>
          </a:graphicData>
        </a:graphic>
      </p:graphicFrame>
      <p:sp>
        <p:nvSpPr>
          <p:cNvPr id="4" name="Text 1"/>
          <p:cNvSpPr/>
          <p:nvPr/>
        </p:nvSpPr>
        <p:spPr>
          <a:xfrm>
            <a:off x="502920" y="5897880"/>
            <a:ext cx="6766560" cy="365760"/>
          </a:xfrm>
          <a:prstGeom prst="rect">
            <a:avLst/>
          </a:prstGeom>
          <a:noFill/>
          <a:ln/>
        </p:spPr>
        <p:txBody>
          <a:bodyPr wrap="square" lIns="1016" tIns="1016" rIns="1016" bIns="1016" rtlCol="0" anchor="t"/>
          <a:lstStyle/>
          <a:p>
            <a:pPr indent="0" marL="0">
              <a:buNone/>
            </a:pPr>
            <a:r>
              <a:rPr lang="en-US" sz="1100" dirty="0">
                <a:solidFill>
                  <a:srgbClr val="7A4D00"/>
                </a:solidFill>
              </a:rPr>
              <a:t>仮定にもとづく見立て（削減率：見積*%・写真*%・連絡*%、いずれも仮定）</a:t>
            </a:r>
            <a:endParaRPr lang="en-US" sz="1100" dirty="0"/>
          </a:p>
        </p:txBody>
      </p:sp>
      <p:sp>
        <p:nvSpPr>
          <p:cNvPr id="5" name="Shape 2"/>
          <p:cNvSpPr/>
          <p:nvPr/>
        </p:nvSpPr>
        <p:spPr>
          <a:xfrm>
            <a:off x="7498080" y="1234440"/>
            <a:ext cx="4190695" cy="4663440"/>
          </a:xfrm>
          <a:prstGeom prst="roundRect">
            <a:avLst>
              <a:gd name="adj" fmla="val 1309"/>
            </a:avLst>
          </a:prstGeom>
          <a:solidFill>
            <a:srgbClr val="F1F6FC"/>
          </a:solidFill>
          <a:ln w="12700">
            <a:solidFill>
              <a:srgbClr val="F1F6FC"/>
            </a:solidFill>
            <a:prstDash val="solid"/>
          </a:ln>
        </p:spPr>
      </p:sp>
      <p:sp>
        <p:nvSpPr>
          <p:cNvPr id="6" name="Text 3"/>
          <p:cNvSpPr/>
          <p:nvPr/>
        </p:nvSpPr>
        <p:spPr>
          <a:xfrm>
            <a:off x="7635240" y="1325880"/>
            <a:ext cx="3916375" cy="4480560"/>
          </a:xfrm>
          <a:prstGeom prst="rect">
            <a:avLst/>
          </a:prstGeom>
          <a:noFill/>
          <a:ln/>
        </p:spPr>
        <p:txBody>
          <a:bodyPr wrap="square" lIns="1016" tIns="1016" rIns="1016" bIns="1016" rtlCol="0" anchor="t"/>
          <a:lstStyle/>
          <a:p>
            <a:pPr marL="228600" indent="-228600">
              <a:spcAft>
                <a:spcPts val="800"/>
              </a:spcAft>
              <a:buSzPct val="100000"/>
              <a:buChar char="•"/>
            </a:pPr>
            <a:r>
              <a:rPr lang="en-US" sz="1500" dirty="0">
                <a:solidFill>
                  <a:srgbClr val="18202F"/>
                </a:solidFill>
              </a:rPr>
              <a:t>合計は月*時間の見立て</a:t>
            </a:r>
            <a:pPr indent="0" marL="0">
              <a:spcAft>
                <a:spcPts val="800"/>
              </a:spcAft>
              <a:buNone/>
            </a:pPr>
            <a:r>
              <a:rPr lang="en-US" sz="1500" b="1" dirty="0">
                <a:solidFill>
                  <a:srgbClr val="7A4D00"/>
                </a:solidFill>
              </a:rPr>
              <a:t>（仮定）</a:t>
            </a:r>
            <a:pPr indent="0" marL="0">
              <a:spcAft>
                <a:spcPts val="800"/>
              </a:spcAft>
              <a:buNone/>
            </a:pPr>
            <a:r>
              <a:rPr lang="en-US" sz="1500" dirty="0">
                <a:solidFill>
                  <a:srgbClr val="18202F"/>
                </a:solidFill>
              </a:rPr>
              <a:t>。効果の保証ではない</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9</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費用の見立て：初年度は予算の枠内に収まる見込み</a:t>
            </a:r>
            <a:pPr indent="0" marL="0">
              <a:buNone/>
            </a:pPr>
            <a:r>
              <a:rPr lang="en-US" sz="2600" b="1" dirty="0">
                <a:solidFill>
                  <a:srgbClr val="7A4D00"/>
                </a:solidFill>
              </a:rPr>
              <a:t>（仮定）</a:t>
            </a:r>
            <a:endParaRPr lang="en-US" sz="2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5855" cy="914400"/>
        </p:xfrm>
        <a:graphic>
          <a:graphicData uri="http://schemas.openxmlformats.org/drawingml/2006/table">
            <a:tbl>
              <a:tblPr/>
              <a:tblGrid>
                <a:gridCol w="3728618"/>
                <a:gridCol w="3728618"/>
                <a:gridCol w="3728618"/>
              </a:tblGrid>
              <a:tr h="0">
                <a:tc>
                  <a:txBody>
                    <a:bodyPr/>
                    <a:lstStyle/>
                    <a:p>
                      <a:pPr indent="0" marL="0">
                        <a:buNone/>
                      </a:pPr>
                      <a:r>
                        <a:rPr lang="en-US" sz="1500" b="1" dirty="0">
                          <a:solidFill>
                            <a:srgbClr val="FFFFFF"/>
                          </a:solidFill>
                        </a:rPr>
                        <a:t>項目</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金額</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c>
                  <a:txBody>
                    <a:bodyPr/>
                    <a:lstStyle/>
                    <a:p>
                      <a:pPr indent="0" marL="0">
                        <a:buNone/>
                      </a:pPr>
                      <a:r>
                        <a:rPr lang="en-US" sz="1500" b="1" dirty="0">
                          <a:solidFill>
                            <a:srgbClr val="FFFFFF"/>
                          </a:solidFill>
                        </a:rPr>
                        <a:t>備考</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1F5FA8"/>
                    </a:solidFill>
                  </a:tcPr>
                </a:tc>
              </a:tr>
              <a:tr h="0">
                <a:tc>
                  <a:txBody>
                    <a:bodyPr/>
                    <a:lstStyle/>
                    <a:p>
                      <a:pPr indent="0" marL="0">
                        <a:buNone/>
                      </a:pPr>
                      <a:r>
                        <a:rPr lang="en-US" sz="1500" dirty="0">
                          <a:solidFill>
                            <a:srgbClr val="18202F"/>
                          </a:solidFill>
                        </a:rPr>
                        <a:t>写真アプリ（月額）</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具体的な料金は</a:t>
                      </a:r>
                      <a:pPr indent="0" marL="0">
                        <a:buNone/>
                      </a:pPr>
                      <a:r>
                        <a:rPr lang="en-US" sz="1500" b="1" dirty="0">
                          <a:solidFill>
                            <a:srgbClr val="8A1C1C"/>
                          </a:solidFill>
                        </a:rPr>
                        <a:t>【要確認：各アプリの料金】</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生成 AI（月額）</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法人向け。</a:t>
                      </a:r>
                      <a:pPr indent="0" marL="0">
                        <a:buNone/>
                      </a:pPr>
                      <a:r>
                        <a:rPr lang="en-US" sz="1500" b="1" dirty="0">
                          <a:solidFill>
                            <a:srgbClr val="8A1C1C"/>
                          </a:solidFill>
                        </a:rPr>
                        <a:t>【要確認：サービスの料金】</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連絡（月額）</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既存の LINE 公式アカウントを活用</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r h="0">
                <a:tc>
                  <a:txBody>
                    <a:bodyPr/>
                    <a:lstStyle/>
                    <a:p>
                      <a:pPr indent="0" marL="0">
                        <a:buNone/>
                      </a:pPr>
                      <a:r>
                        <a:rPr lang="en-US" sz="1500" dirty="0">
                          <a:solidFill>
                            <a:srgbClr val="18202F"/>
                          </a:solidFill>
                        </a:rPr>
                        <a:t>初期設定・教育</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c>
                  <a:txBody>
                    <a:bodyPr/>
                    <a:lstStyle/>
                    <a:p>
                      <a:pPr indent="0" marL="0">
                        <a:buNone/>
                      </a:pPr>
                      <a:r>
                        <a:rPr lang="en-US" sz="1500" dirty="0">
                          <a:solidFill>
                            <a:srgbClr val="18202F"/>
                          </a:solidFill>
                        </a:rPr>
                        <a:t>初年度のみ</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1F6FC"/>
                    </a:solidFill>
                  </a:tcPr>
                </a:tc>
              </a:tr>
              <a:tr h="0">
                <a:tc>
                  <a:txBody>
                    <a:bodyPr/>
                    <a:lstStyle/>
                    <a:p>
                      <a:pPr indent="0" marL="0">
                        <a:buNone/>
                      </a:pPr>
                      <a:r>
                        <a:rPr lang="en-US" sz="1500" dirty="0">
                          <a:solidFill>
                            <a:srgbClr val="18202F"/>
                          </a:solidFill>
                        </a:rPr>
                        <a:t>初年度の合計</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*万円</a:t>
                      </a:r>
                      <a:pPr indent="0" marL="0">
                        <a:buNone/>
                      </a:pPr>
                      <a:r>
                        <a:rPr lang="en-US" sz="1500" b="1" dirty="0">
                          <a:solidFill>
                            <a:srgbClr val="7A4D00"/>
                          </a:solidFill>
                        </a:rPr>
                        <a:t>（仮定）</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c>
                  <a:txBody>
                    <a:bodyPr/>
                    <a:lstStyle/>
                    <a:p>
                      <a:pPr indent="0" marL="0">
                        <a:buNone/>
                      </a:pPr>
                      <a:r>
                        <a:rPr lang="en-US" sz="1500" dirty="0">
                          <a:solidFill>
                            <a:srgbClr val="18202F"/>
                          </a:solidFill>
                        </a:rPr>
                        <a:t>枠は初年度*万円・月額*万円</a:t>
                      </a:r>
                      <a:endParaRPr lang="en-US" sz="1500" dirty="0"/>
                    </a:p>
                  </a:txBody>
                  <a:tcPr marL="91440" marR="91440" marT="91440" marB="91440" anchor="ctr">
                    <a:lnL w="9525" cap="flat" cmpd="sng" algn="ctr">
                      <a:solidFill>
                        <a:srgbClr val="D5DCE6"/>
                      </a:solidFill>
                      <a:prstDash val="solid"/>
                      <a:round/>
                      <a:headEnd type="none" w="med" len="med"/>
                      <a:tailEnd type="none" w="med" len="med"/>
                    </a:lnL>
                    <a:lnR w="9525" cap="flat" cmpd="sng" algn="ctr">
                      <a:solidFill>
                        <a:srgbClr val="D5DCE6"/>
                      </a:solidFill>
                      <a:prstDash val="solid"/>
                      <a:round/>
                      <a:headEnd type="none" w="med" len="med"/>
                      <a:tailEnd type="none" w="med" len="med"/>
                    </a:lnR>
                    <a:lnT w="9525" cap="flat" cmpd="sng" algn="ctr">
                      <a:solidFill>
                        <a:srgbClr val="D5DCE6"/>
                      </a:solidFill>
                      <a:prstDash val="solid"/>
                      <a:round/>
                      <a:headEnd type="none" w="med" len="med"/>
                      <a:tailEnd type="none" w="med" len="med"/>
                    </a:lnT>
                    <a:lnB w="9525" cap="flat" cmpd="sng" algn="ctr">
                      <a:solidFill>
                        <a:srgbClr val="D5DCE6"/>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10</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進め方と期限：*月に記録と試用、*月末に比べる</a:t>
            </a:r>
            <a:endParaRPr lang="en-US" sz="2600" dirty="0"/>
          </a:p>
        </p:txBody>
      </p:sp>
      <p:sp>
        <p:nvSpPr>
          <p:cNvPr id="3" name="Shape 1"/>
          <p:cNvSpPr/>
          <p:nvPr/>
        </p:nvSpPr>
        <p:spPr>
          <a:xfrm>
            <a:off x="502920" y="1736344"/>
            <a:ext cx="2178649" cy="1005840"/>
          </a:xfrm>
          <a:prstGeom prst="homePlate">
            <a:avLst/>
          </a:prstGeom>
          <a:solidFill>
            <a:srgbClr val="1F5FA8"/>
          </a:solidFill>
          <a:ln w="12700">
            <a:solidFill>
              <a:srgbClr val="1F5FA8"/>
            </a:solidFill>
            <a:prstDash val="solid"/>
          </a:ln>
        </p:spPr>
      </p:sp>
      <p:sp>
        <p:nvSpPr>
          <p:cNvPr id="4" name="Text 2"/>
          <p:cNvSpPr/>
          <p:nvPr/>
        </p:nvSpPr>
        <p:spPr>
          <a:xfrm>
            <a:off x="685800" y="1782064"/>
            <a:ext cx="163000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1</a:t>
            </a:r>
            <a:endParaRPr lang="en-US" sz="1100" dirty="0"/>
          </a:p>
          <a:p>
            <a:pPr indent="0" marL="0">
              <a:buNone/>
            </a:pPr>
            <a:r>
              <a:rPr lang="en-US" sz="1700" b="1" dirty="0">
                <a:solidFill>
                  <a:srgbClr val="FFFFFF"/>
                </a:solidFill>
              </a:rPr>
              <a:t>*月*日〜*日</a:t>
            </a:r>
            <a:endParaRPr lang="en-US" sz="1100" dirty="0"/>
          </a:p>
        </p:txBody>
      </p:sp>
      <p:sp>
        <p:nvSpPr>
          <p:cNvPr id="5" name="Shape 3"/>
          <p:cNvSpPr/>
          <p:nvPr/>
        </p:nvSpPr>
        <p:spPr>
          <a:xfrm>
            <a:off x="548640" y="2970784"/>
            <a:ext cx="2087209" cy="2677160"/>
          </a:xfrm>
          <a:prstGeom prst="roundRect">
            <a:avLst>
              <a:gd name="adj" fmla="val 2629"/>
            </a:avLst>
          </a:prstGeom>
          <a:solidFill>
            <a:srgbClr val="E8F0FA"/>
          </a:solidFill>
          <a:ln w="12700">
            <a:solidFill>
              <a:srgbClr val="E8F0FA"/>
            </a:solidFill>
            <a:prstDash val="solid"/>
          </a:ln>
        </p:spPr>
      </p:sp>
      <p:sp>
        <p:nvSpPr>
          <p:cNvPr id="6" name="Text 4"/>
          <p:cNvSpPr/>
          <p:nvPr/>
        </p:nvSpPr>
        <p:spPr>
          <a:xfrm>
            <a:off x="640080" y="3062224"/>
            <a:ext cx="1904329" cy="249428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監督*人・事務*人が作業時間と待ち時間を記録する</a:t>
            </a:r>
            <a:endParaRPr lang="en-US" sz="1600" dirty="0"/>
          </a:p>
        </p:txBody>
      </p:sp>
      <p:sp>
        <p:nvSpPr>
          <p:cNvPr id="7" name="Shape 5"/>
          <p:cNvSpPr/>
          <p:nvPr/>
        </p:nvSpPr>
        <p:spPr>
          <a:xfrm>
            <a:off x="2754721" y="1736344"/>
            <a:ext cx="2178649" cy="1005840"/>
          </a:xfrm>
          <a:prstGeom prst="chevron">
            <a:avLst/>
          </a:prstGeom>
          <a:solidFill>
            <a:srgbClr val="2A8F7A"/>
          </a:solidFill>
          <a:ln w="12700">
            <a:solidFill>
              <a:srgbClr val="2A8F7A"/>
            </a:solidFill>
            <a:prstDash val="solid"/>
          </a:ln>
        </p:spPr>
      </p:sp>
      <p:sp>
        <p:nvSpPr>
          <p:cNvPr id="8" name="Text 6"/>
          <p:cNvSpPr/>
          <p:nvPr/>
        </p:nvSpPr>
        <p:spPr>
          <a:xfrm>
            <a:off x="3321649" y="1782064"/>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2</a:t>
            </a:r>
            <a:endParaRPr lang="en-US" sz="1100" dirty="0"/>
          </a:p>
          <a:p>
            <a:pPr indent="0" marL="0">
              <a:buNone/>
            </a:pPr>
            <a:r>
              <a:rPr lang="en-US" sz="1700" b="1" dirty="0">
                <a:solidFill>
                  <a:srgbClr val="FFFFFF"/>
                </a:solidFill>
              </a:rPr>
              <a:t>*月*日まで</a:t>
            </a:r>
            <a:endParaRPr lang="en-US" sz="1100" dirty="0"/>
          </a:p>
        </p:txBody>
      </p:sp>
      <p:sp>
        <p:nvSpPr>
          <p:cNvPr id="9" name="Shape 7"/>
          <p:cNvSpPr/>
          <p:nvPr/>
        </p:nvSpPr>
        <p:spPr>
          <a:xfrm>
            <a:off x="2800441" y="2970784"/>
            <a:ext cx="2087209" cy="2677160"/>
          </a:xfrm>
          <a:prstGeom prst="roundRect">
            <a:avLst>
              <a:gd name="adj" fmla="val 2629"/>
            </a:avLst>
          </a:prstGeom>
          <a:solidFill>
            <a:srgbClr val="F2FAF7"/>
          </a:solidFill>
          <a:ln w="12700">
            <a:solidFill>
              <a:srgbClr val="F2FAF7"/>
            </a:solidFill>
            <a:prstDash val="solid"/>
          </a:ln>
        </p:spPr>
      </p:sp>
      <p:sp>
        <p:nvSpPr>
          <p:cNvPr id="10" name="Text 8"/>
          <p:cNvSpPr/>
          <p:nvPr/>
        </p:nvSpPr>
        <p:spPr>
          <a:xfrm>
            <a:off x="2891881" y="3062224"/>
            <a:ext cx="1904329" cy="249428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監督リーダーが撮影ルールを統一。社長が残業実績・*協定と個人情報の扱いを確認</a:t>
            </a:r>
            <a:endParaRPr lang="en-US" sz="1600" dirty="0"/>
          </a:p>
        </p:txBody>
      </p:sp>
      <p:sp>
        <p:nvSpPr>
          <p:cNvPr id="11" name="Shape 9"/>
          <p:cNvSpPr/>
          <p:nvPr/>
        </p:nvSpPr>
        <p:spPr>
          <a:xfrm>
            <a:off x="5006523" y="1736344"/>
            <a:ext cx="2178649" cy="1005840"/>
          </a:xfrm>
          <a:prstGeom prst="chevron">
            <a:avLst/>
          </a:prstGeom>
          <a:solidFill>
            <a:srgbClr val="1B5E20"/>
          </a:solidFill>
          <a:ln w="12700">
            <a:solidFill>
              <a:srgbClr val="1B5E20"/>
            </a:solidFill>
            <a:prstDash val="solid"/>
          </a:ln>
        </p:spPr>
      </p:sp>
      <p:sp>
        <p:nvSpPr>
          <p:cNvPr id="12" name="Text 10"/>
          <p:cNvSpPr/>
          <p:nvPr/>
        </p:nvSpPr>
        <p:spPr>
          <a:xfrm>
            <a:off x="5573451" y="1782064"/>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3</a:t>
            </a:r>
            <a:endParaRPr lang="en-US" sz="1100" dirty="0"/>
          </a:p>
          <a:p>
            <a:pPr indent="0" marL="0">
              <a:buNone/>
            </a:pPr>
            <a:r>
              <a:rPr lang="en-US" sz="1700" b="1" dirty="0">
                <a:solidFill>
                  <a:srgbClr val="FFFFFF"/>
                </a:solidFill>
              </a:rPr>
              <a:t>*月*日〜*日</a:t>
            </a:r>
            <a:endParaRPr lang="en-US" sz="1100" dirty="0"/>
          </a:p>
        </p:txBody>
      </p:sp>
      <p:sp>
        <p:nvSpPr>
          <p:cNvPr id="13" name="Shape 11"/>
          <p:cNvSpPr/>
          <p:nvPr/>
        </p:nvSpPr>
        <p:spPr>
          <a:xfrm>
            <a:off x="5052243" y="2970784"/>
            <a:ext cx="2087209" cy="2677160"/>
          </a:xfrm>
          <a:prstGeom prst="roundRect">
            <a:avLst>
              <a:gd name="adj" fmla="val 2629"/>
            </a:avLst>
          </a:prstGeom>
          <a:solidFill>
            <a:srgbClr val="E8F5E9"/>
          </a:solidFill>
          <a:ln w="12700">
            <a:solidFill>
              <a:srgbClr val="E8F5E9"/>
            </a:solidFill>
            <a:prstDash val="solid"/>
          </a:ln>
        </p:spPr>
      </p:sp>
      <p:sp>
        <p:nvSpPr>
          <p:cNvPr id="14" name="Text 12"/>
          <p:cNvSpPr/>
          <p:nvPr/>
        </p:nvSpPr>
        <p:spPr>
          <a:xfrm>
            <a:off x="5143683" y="3062224"/>
            <a:ext cx="1904329" cy="249428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営業責任者と事務担当が見積の型を整理（*日）。監督*人が写真アプリ試用、事務責任者が LINE 返信ルール整備（*日）</a:t>
            </a:r>
            <a:endParaRPr lang="en-US" sz="1600" dirty="0"/>
          </a:p>
        </p:txBody>
      </p:sp>
      <p:sp>
        <p:nvSpPr>
          <p:cNvPr id="15" name="Shape 13"/>
          <p:cNvSpPr/>
          <p:nvPr/>
        </p:nvSpPr>
        <p:spPr>
          <a:xfrm>
            <a:off x="7258324" y="1736344"/>
            <a:ext cx="2178649" cy="1005840"/>
          </a:xfrm>
          <a:prstGeom prst="chevron">
            <a:avLst/>
          </a:prstGeom>
          <a:solidFill>
            <a:srgbClr val="7A4D00"/>
          </a:solidFill>
          <a:ln w="12700">
            <a:solidFill>
              <a:srgbClr val="7A4D00"/>
            </a:solidFill>
            <a:prstDash val="solid"/>
          </a:ln>
        </p:spPr>
      </p:sp>
      <p:sp>
        <p:nvSpPr>
          <p:cNvPr id="16" name="Text 14"/>
          <p:cNvSpPr/>
          <p:nvPr/>
        </p:nvSpPr>
        <p:spPr>
          <a:xfrm>
            <a:off x="7825252" y="1782064"/>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4</a:t>
            </a:r>
            <a:endParaRPr lang="en-US" sz="1100" dirty="0"/>
          </a:p>
          <a:p>
            <a:pPr indent="0" marL="0">
              <a:buNone/>
            </a:pPr>
            <a:r>
              <a:rPr lang="en-US" sz="1700" b="1" dirty="0">
                <a:solidFill>
                  <a:srgbClr val="FFFFFF"/>
                </a:solidFill>
              </a:rPr>
              <a:t>*月*日まで</a:t>
            </a:r>
            <a:endParaRPr lang="en-US" sz="1100" dirty="0"/>
          </a:p>
        </p:txBody>
      </p:sp>
      <p:sp>
        <p:nvSpPr>
          <p:cNvPr id="17" name="Shape 15"/>
          <p:cNvSpPr/>
          <p:nvPr/>
        </p:nvSpPr>
        <p:spPr>
          <a:xfrm>
            <a:off x="7304044" y="2970784"/>
            <a:ext cx="2087209" cy="2677160"/>
          </a:xfrm>
          <a:prstGeom prst="roundRect">
            <a:avLst>
              <a:gd name="adj" fmla="val 2629"/>
            </a:avLst>
          </a:prstGeom>
          <a:solidFill>
            <a:srgbClr val="FFF3D1"/>
          </a:solidFill>
          <a:ln w="12700">
            <a:solidFill>
              <a:srgbClr val="FFF3D1"/>
            </a:solidFill>
            <a:prstDash val="solid"/>
          </a:ln>
        </p:spPr>
      </p:sp>
      <p:sp>
        <p:nvSpPr>
          <p:cNvPr id="18" name="Text 16"/>
          <p:cNvSpPr/>
          <p:nvPr/>
        </p:nvSpPr>
        <p:spPr>
          <a:xfrm>
            <a:off x="7395484" y="3062224"/>
            <a:ext cx="1904329" cy="249428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社長が試行結果をもとに、承認責任者・停止条件・データの扱いを決める</a:t>
            </a:r>
            <a:endParaRPr lang="en-US" sz="1600" dirty="0"/>
          </a:p>
        </p:txBody>
      </p:sp>
      <p:sp>
        <p:nvSpPr>
          <p:cNvPr id="19" name="Shape 17"/>
          <p:cNvSpPr/>
          <p:nvPr/>
        </p:nvSpPr>
        <p:spPr>
          <a:xfrm>
            <a:off x="9510126" y="1736344"/>
            <a:ext cx="2178649" cy="1005840"/>
          </a:xfrm>
          <a:prstGeom prst="chevron">
            <a:avLst/>
          </a:prstGeom>
          <a:solidFill>
            <a:srgbClr val="6A2790"/>
          </a:solidFill>
          <a:ln w="12700">
            <a:solidFill>
              <a:srgbClr val="6A2790"/>
            </a:solidFill>
            <a:prstDash val="solid"/>
          </a:ln>
        </p:spPr>
      </p:sp>
      <p:sp>
        <p:nvSpPr>
          <p:cNvPr id="20" name="Text 18"/>
          <p:cNvSpPr/>
          <p:nvPr/>
        </p:nvSpPr>
        <p:spPr>
          <a:xfrm>
            <a:off x="10077054" y="1782064"/>
            <a:ext cx="1264249" cy="914400"/>
          </a:xfrm>
          <a:prstGeom prst="rect">
            <a:avLst/>
          </a:prstGeom>
          <a:noFill/>
          <a:ln/>
        </p:spPr>
        <p:txBody>
          <a:bodyPr wrap="square" lIns="0" tIns="0" rIns="0" bIns="0" rtlCol="0" anchor="ctr">
            <a:normAutofit/>
          </a:bodyPr>
          <a:lstStyle/>
          <a:p>
            <a:pPr indent="0" marL="0">
              <a:buNone/>
            </a:pPr>
            <a:r>
              <a:rPr lang="en-US" sz="1100" dirty="0">
                <a:solidFill>
                  <a:srgbClr val="FFFFFF"/>
                </a:solidFill>
              </a:rPr>
              <a:t>STEP 5</a:t>
            </a:r>
            <a:endParaRPr lang="en-US" sz="1100" dirty="0"/>
          </a:p>
          <a:p>
            <a:pPr indent="0" marL="0">
              <a:buNone/>
            </a:pPr>
            <a:r>
              <a:rPr lang="en-US" sz="1700" b="1" dirty="0">
                <a:solidFill>
                  <a:srgbClr val="FFFFFF"/>
                </a:solidFill>
              </a:rPr>
              <a:t>*月〜*月末</a:t>
            </a:r>
            <a:endParaRPr lang="en-US" sz="1100" dirty="0"/>
          </a:p>
        </p:txBody>
      </p:sp>
      <p:sp>
        <p:nvSpPr>
          <p:cNvPr id="21" name="Shape 19"/>
          <p:cNvSpPr/>
          <p:nvPr/>
        </p:nvSpPr>
        <p:spPr>
          <a:xfrm>
            <a:off x="9555846" y="2970784"/>
            <a:ext cx="2087209" cy="2677160"/>
          </a:xfrm>
          <a:prstGeom prst="roundRect">
            <a:avLst>
              <a:gd name="adj" fmla="val 2629"/>
            </a:avLst>
          </a:prstGeom>
          <a:solidFill>
            <a:srgbClr val="F5E9FA"/>
          </a:solidFill>
          <a:ln w="12700">
            <a:solidFill>
              <a:srgbClr val="F5E9FA"/>
            </a:solidFill>
            <a:prstDash val="solid"/>
          </a:ln>
        </p:spPr>
      </p:sp>
      <p:sp>
        <p:nvSpPr>
          <p:cNvPr id="22" name="Text 20"/>
          <p:cNvSpPr/>
          <p:nvPr/>
        </p:nvSpPr>
        <p:spPr>
          <a:xfrm>
            <a:off x="9647286" y="3062224"/>
            <a:ext cx="1904329" cy="2494280"/>
          </a:xfrm>
          <a:prstGeom prst="rect">
            <a:avLst/>
          </a:prstGeom>
          <a:noFill/>
          <a:ln/>
        </p:spPr>
        <p:txBody>
          <a:bodyPr wrap="square" lIns="1016" tIns="1016" rIns="1016" bIns="1016" rtlCol="0" anchor="t">
            <a:normAutofit/>
          </a:bodyPr>
          <a:lstStyle/>
          <a:p>
            <a:pPr indent="0" marL="0">
              <a:buNone/>
            </a:pPr>
            <a:r>
              <a:rPr lang="en-US" sz="1600" dirty="0">
                <a:solidFill>
                  <a:srgbClr val="18202F"/>
                </a:solidFill>
              </a:rPr>
              <a:t>選んだ案を全員へ広げ、*月末に残業時間・見積作成時間・失注件数を試用前と比べる</a:t>
            </a:r>
            <a:endParaRPr lang="en-US" sz="16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11</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normAutofit/>
          </a:bodyPr>
          <a:lstStyle/>
          <a:p>
            <a:pPr indent="0" marL="0">
              <a:buNone/>
            </a:pPr>
            <a:r>
              <a:rPr lang="en-US" sz="2600" b="1" dirty="0">
                <a:solidFill>
                  <a:srgbClr val="174A85"/>
                </a:solidFill>
              </a:rPr>
              <a:t>確認したいこと：順番を決める前に*点を確かめる</a:t>
            </a:r>
            <a:endParaRPr lang="en-US" sz="2600" dirty="0"/>
          </a:p>
        </p:txBody>
      </p:sp>
      <p:sp>
        <p:nvSpPr>
          <p:cNvPr id="3" name="Shape 1"/>
          <p:cNvSpPr/>
          <p:nvPr/>
        </p:nvSpPr>
        <p:spPr>
          <a:xfrm>
            <a:off x="502920" y="1289304"/>
            <a:ext cx="11185855" cy="1147572"/>
          </a:xfrm>
          <a:prstGeom prst="roundRect">
            <a:avLst>
              <a:gd name="adj" fmla="val 4781"/>
            </a:avLst>
          </a:prstGeom>
          <a:solidFill>
            <a:srgbClr val="E8F0FA"/>
          </a:solidFill>
          <a:ln w="12700">
            <a:solidFill>
              <a:srgbClr val="E8F0FA"/>
            </a:solidFill>
            <a:prstDash val="solid"/>
          </a:ln>
        </p:spPr>
      </p:sp>
      <p:sp>
        <p:nvSpPr>
          <p:cNvPr id="4" name="Shape 2"/>
          <p:cNvSpPr/>
          <p:nvPr/>
        </p:nvSpPr>
        <p:spPr>
          <a:xfrm>
            <a:off x="685800" y="1588770"/>
            <a:ext cx="548640" cy="548640"/>
          </a:xfrm>
          <a:prstGeom prst="ellipse">
            <a:avLst/>
          </a:prstGeom>
          <a:solidFill>
            <a:srgbClr val="1F5FA8"/>
          </a:solidFill>
          <a:ln w="12700">
            <a:solidFill>
              <a:srgbClr val="1F5FA8"/>
            </a:solidFill>
            <a:prstDash val="solid"/>
          </a:ln>
        </p:spPr>
      </p:sp>
      <p:sp>
        <p:nvSpPr>
          <p:cNvPr id="5" name="Text 3"/>
          <p:cNvSpPr/>
          <p:nvPr/>
        </p:nvSpPr>
        <p:spPr>
          <a:xfrm>
            <a:off x="685800" y="15887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1</a:t>
            </a:r>
            <a:endParaRPr lang="en-US" sz="2000" dirty="0"/>
          </a:p>
        </p:txBody>
      </p:sp>
      <p:sp>
        <p:nvSpPr>
          <p:cNvPr id="6" name="Text 4"/>
          <p:cNvSpPr/>
          <p:nvPr/>
        </p:nvSpPr>
        <p:spPr>
          <a:xfrm>
            <a:off x="1417320" y="13258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1F5FA8"/>
                </a:solidFill>
              </a:rPr>
              <a:t>監督の担う時間</a:t>
            </a:r>
            <a:endParaRPr lang="en-US" sz="2000" dirty="0"/>
          </a:p>
          <a:p>
            <a:pPr indent="0" marL="0">
              <a:buNone/>
            </a:pPr>
            <a:r>
              <a:rPr lang="en-US" sz="1600" dirty="0">
                <a:solidFill>
                  <a:srgbClr val="18202F"/>
                </a:solidFill>
              </a:rPr>
              <a:t>月*時間のうち監督分はどれだけか。見積の負担が監督に偏るなら、試す順番を入れ替える</a:t>
            </a:r>
            <a:endParaRPr lang="en-US" sz="2000" dirty="0"/>
          </a:p>
        </p:txBody>
      </p:sp>
      <p:sp>
        <p:nvSpPr>
          <p:cNvPr id="7" name="Shape 5"/>
          <p:cNvSpPr/>
          <p:nvPr/>
        </p:nvSpPr>
        <p:spPr>
          <a:xfrm>
            <a:off x="502920" y="2546604"/>
            <a:ext cx="11185855" cy="1147572"/>
          </a:xfrm>
          <a:prstGeom prst="roundRect">
            <a:avLst>
              <a:gd name="adj" fmla="val 4781"/>
            </a:avLst>
          </a:prstGeom>
          <a:solidFill>
            <a:srgbClr val="F2FAF7"/>
          </a:solidFill>
          <a:ln w="12700">
            <a:solidFill>
              <a:srgbClr val="F2FAF7"/>
            </a:solidFill>
            <a:prstDash val="solid"/>
          </a:ln>
        </p:spPr>
      </p:sp>
      <p:sp>
        <p:nvSpPr>
          <p:cNvPr id="8" name="Shape 6"/>
          <p:cNvSpPr/>
          <p:nvPr/>
        </p:nvSpPr>
        <p:spPr>
          <a:xfrm>
            <a:off x="685800" y="2846070"/>
            <a:ext cx="548640" cy="548640"/>
          </a:xfrm>
          <a:prstGeom prst="ellipse">
            <a:avLst/>
          </a:prstGeom>
          <a:solidFill>
            <a:srgbClr val="2A8F7A"/>
          </a:solidFill>
          <a:ln w="12700">
            <a:solidFill>
              <a:srgbClr val="2A8F7A"/>
            </a:solidFill>
            <a:prstDash val="solid"/>
          </a:ln>
        </p:spPr>
      </p:sp>
      <p:sp>
        <p:nvSpPr>
          <p:cNvPr id="9" name="Text 7"/>
          <p:cNvSpPr/>
          <p:nvPr/>
        </p:nvSpPr>
        <p:spPr>
          <a:xfrm>
            <a:off x="685800" y="28460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2</a:t>
            </a:r>
            <a:endParaRPr lang="en-US" sz="2000" dirty="0"/>
          </a:p>
        </p:txBody>
      </p:sp>
      <p:sp>
        <p:nvSpPr>
          <p:cNvPr id="10" name="Text 8"/>
          <p:cNvSpPr/>
          <p:nvPr/>
        </p:nvSpPr>
        <p:spPr>
          <a:xfrm>
            <a:off x="1417320" y="25831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2A8F7A"/>
                </a:solidFill>
              </a:rPr>
              <a:t>見積*日の内訳</a:t>
            </a:r>
            <a:endParaRPr lang="en-US" sz="2000" dirty="0"/>
          </a:p>
          <a:p>
            <a:pPr indent="0" marL="0">
              <a:buNone/>
            </a:pPr>
            <a:r>
              <a:rPr lang="en-US" sz="1600" dirty="0">
                <a:solidFill>
                  <a:srgbClr val="18202F"/>
                </a:solidFill>
              </a:rPr>
              <a:t>作成・現地調査・確認待ちの内訳と失注の理由。待ちが主なら、AI より日程調整と承認手順を先にする</a:t>
            </a:r>
            <a:endParaRPr lang="en-US" sz="2000" dirty="0"/>
          </a:p>
        </p:txBody>
      </p:sp>
      <p:sp>
        <p:nvSpPr>
          <p:cNvPr id="11" name="Shape 9"/>
          <p:cNvSpPr/>
          <p:nvPr/>
        </p:nvSpPr>
        <p:spPr>
          <a:xfrm>
            <a:off x="502920" y="3803904"/>
            <a:ext cx="11185855" cy="1147572"/>
          </a:xfrm>
          <a:prstGeom prst="roundRect">
            <a:avLst>
              <a:gd name="adj" fmla="val 4781"/>
            </a:avLst>
          </a:prstGeom>
          <a:solidFill>
            <a:srgbClr val="E8F5E9"/>
          </a:solidFill>
          <a:ln w="12700">
            <a:solidFill>
              <a:srgbClr val="E8F5E9"/>
            </a:solidFill>
            <a:prstDash val="solid"/>
          </a:ln>
        </p:spPr>
      </p:sp>
      <p:sp>
        <p:nvSpPr>
          <p:cNvPr id="12" name="Shape 10"/>
          <p:cNvSpPr/>
          <p:nvPr/>
        </p:nvSpPr>
        <p:spPr>
          <a:xfrm>
            <a:off x="685800" y="4103370"/>
            <a:ext cx="548640" cy="548640"/>
          </a:xfrm>
          <a:prstGeom prst="ellipse">
            <a:avLst/>
          </a:prstGeom>
          <a:solidFill>
            <a:srgbClr val="1B5E20"/>
          </a:solidFill>
          <a:ln w="12700">
            <a:solidFill>
              <a:srgbClr val="1B5E20"/>
            </a:solidFill>
            <a:prstDash val="solid"/>
          </a:ln>
        </p:spPr>
      </p:sp>
      <p:sp>
        <p:nvSpPr>
          <p:cNvPr id="13" name="Text 11"/>
          <p:cNvSpPr/>
          <p:nvPr/>
        </p:nvSpPr>
        <p:spPr>
          <a:xfrm>
            <a:off x="685800" y="41033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3</a:t>
            </a:r>
            <a:endParaRPr lang="en-US" sz="2000" dirty="0"/>
          </a:p>
        </p:txBody>
      </p:sp>
      <p:sp>
        <p:nvSpPr>
          <p:cNvPr id="14" name="Text 12"/>
          <p:cNvSpPr/>
          <p:nvPr/>
        </p:nvSpPr>
        <p:spPr>
          <a:xfrm>
            <a:off x="1417320" y="38404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1B5E20"/>
                </a:solidFill>
              </a:rPr>
              <a:t>見積とスマホの状態</a:t>
            </a:r>
            <a:endParaRPr lang="en-US" sz="2000" dirty="0"/>
          </a:p>
          <a:p>
            <a:pPr indent="0" marL="0">
              <a:buNone/>
            </a:pPr>
            <a:r>
              <a:rPr lang="en-US" sz="1600" dirty="0">
                <a:solidFill>
                  <a:srgbClr val="18202F"/>
                </a:solidFill>
              </a:rPr>
              <a:t>過去見積は整理されているか、スマホは会社支給か個人所有か。結果で写真アプリと AI 試作の進め方が変わる</a:t>
            </a:r>
            <a:endParaRPr lang="en-US" sz="2000" dirty="0"/>
          </a:p>
        </p:txBody>
      </p:sp>
      <p:sp>
        <p:nvSpPr>
          <p:cNvPr id="15" name="Shape 13"/>
          <p:cNvSpPr/>
          <p:nvPr/>
        </p:nvSpPr>
        <p:spPr>
          <a:xfrm>
            <a:off x="502920" y="5061204"/>
            <a:ext cx="11185855" cy="1147572"/>
          </a:xfrm>
          <a:prstGeom prst="roundRect">
            <a:avLst>
              <a:gd name="adj" fmla="val 4781"/>
            </a:avLst>
          </a:prstGeom>
          <a:solidFill>
            <a:srgbClr val="FFF3D1"/>
          </a:solidFill>
          <a:ln w="12700">
            <a:solidFill>
              <a:srgbClr val="FFF3D1"/>
            </a:solidFill>
            <a:prstDash val="solid"/>
          </a:ln>
        </p:spPr>
      </p:sp>
      <p:sp>
        <p:nvSpPr>
          <p:cNvPr id="16" name="Shape 14"/>
          <p:cNvSpPr/>
          <p:nvPr/>
        </p:nvSpPr>
        <p:spPr>
          <a:xfrm>
            <a:off x="685800" y="5360670"/>
            <a:ext cx="548640" cy="548640"/>
          </a:xfrm>
          <a:prstGeom prst="ellipse">
            <a:avLst/>
          </a:prstGeom>
          <a:solidFill>
            <a:srgbClr val="7A4D00"/>
          </a:solidFill>
          <a:ln w="12700">
            <a:solidFill>
              <a:srgbClr val="7A4D00"/>
            </a:solidFill>
            <a:prstDash val="solid"/>
          </a:ln>
        </p:spPr>
      </p:sp>
      <p:sp>
        <p:nvSpPr>
          <p:cNvPr id="17" name="Text 15"/>
          <p:cNvSpPr/>
          <p:nvPr/>
        </p:nvSpPr>
        <p:spPr>
          <a:xfrm>
            <a:off x="685800" y="5360670"/>
            <a:ext cx="548640" cy="548640"/>
          </a:xfrm>
          <a:prstGeom prst="rect">
            <a:avLst/>
          </a:prstGeom>
          <a:noFill/>
          <a:ln/>
        </p:spPr>
        <p:txBody>
          <a:bodyPr wrap="square" lIns="0" tIns="0" rIns="0" bIns="0" rtlCol="0" anchor="ctr"/>
          <a:lstStyle/>
          <a:p>
            <a:pPr algn="ctr" indent="0" marL="0">
              <a:buNone/>
            </a:pPr>
            <a:r>
              <a:rPr lang="en-US" sz="2000" b="1" dirty="0">
                <a:solidFill>
                  <a:srgbClr val="FFFFFF"/>
                </a:solidFill>
              </a:rPr>
              <a:t>4</a:t>
            </a:r>
            <a:endParaRPr lang="en-US" sz="2000" dirty="0"/>
          </a:p>
        </p:txBody>
      </p:sp>
      <p:sp>
        <p:nvSpPr>
          <p:cNvPr id="18" name="Text 16"/>
          <p:cNvSpPr/>
          <p:nvPr/>
        </p:nvSpPr>
        <p:spPr>
          <a:xfrm>
            <a:off x="1417320" y="5097780"/>
            <a:ext cx="10088575" cy="1074420"/>
          </a:xfrm>
          <a:prstGeom prst="rect">
            <a:avLst/>
          </a:prstGeom>
          <a:noFill/>
          <a:ln/>
        </p:spPr>
        <p:txBody>
          <a:bodyPr wrap="square" lIns="1016" tIns="1016" rIns="1016" bIns="1016" rtlCol="0" anchor="ctr">
            <a:normAutofit/>
          </a:bodyPr>
          <a:lstStyle/>
          <a:p>
            <a:pPr indent="0" marL="0">
              <a:buNone/>
            </a:pPr>
            <a:r>
              <a:rPr lang="en-US" sz="2000" b="1" dirty="0">
                <a:solidFill>
                  <a:srgbClr val="7A4D00"/>
                </a:solidFill>
              </a:rPr>
              <a:t>料金と削減率</a:t>
            </a:r>
            <a:endParaRPr lang="en-US" sz="2000" dirty="0"/>
          </a:p>
          <a:p>
            <a:pPr indent="0" marL="0">
              <a:buNone/>
            </a:pPr>
            <a:r>
              <a:rPr lang="en-US" sz="1600" b="1" dirty="0">
                <a:solidFill>
                  <a:srgbClr val="8A1C1C"/>
                </a:solidFill>
              </a:rPr>
              <a:t>【要確認：各アプリ・AI サービスの具体的な料金と、自社での削減率（試用で実測）】</a:t>
            </a:r>
            <a:endParaRPr lang="en-US" sz="20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12</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02920" y="256032"/>
            <a:ext cx="11185855" cy="731520"/>
          </a:xfrm>
          <a:prstGeom prst="rect">
            <a:avLst/>
          </a:prstGeom>
          <a:noFill/>
          <a:ln/>
        </p:spPr>
        <p:txBody>
          <a:bodyPr wrap="square" rtlCol="0" anchor="ctr"/>
          <a:lstStyle/>
          <a:p>
            <a:pPr indent="0" marL="0">
              <a:buNone/>
            </a:pPr>
            <a:r>
              <a:rPr lang="en-US" sz="2400" b="1" dirty="0">
                <a:solidFill>
                  <a:srgbClr val="174A85"/>
                </a:solidFill>
              </a:rPr>
              <a:t>ご利用にあたっての注意</a:t>
            </a:r>
            <a:endParaRPr lang="en-US" sz="2400" dirty="0"/>
          </a:p>
        </p:txBody>
      </p:sp>
      <p:sp>
        <p:nvSpPr>
          <p:cNvPr id="3" name="Shape 1"/>
          <p:cNvSpPr/>
          <p:nvPr/>
        </p:nvSpPr>
        <p:spPr>
          <a:xfrm>
            <a:off x="594360" y="1452372"/>
            <a:ext cx="402336" cy="402336"/>
          </a:xfrm>
          <a:prstGeom prst="ellipse">
            <a:avLst/>
          </a:prstGeom>
          <a:solidFill>
            <a:srgbClr val="465061"/>
          </a:solidFill>
          <a:ln w="12700">
            <a:solidFill>
              <a:srgbClr val="465061"/>
            </a:solidFill>
            <a:prstDash val="solid"/>
          </a:ln>
        </p:spPr>
      </p:sp>
      <p:sp>
        <p:nvSpPr>
          <p:cNvPr id="4" name="Text 2"/>
          <p:cNvSpPr/>
          <p:nvPr/>
        </p:nvSpPr>
        <p:spPr>
          <a:xfrm>
            <a:off x="594360" y="1452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1</a:t>
            </a:r>
            <a:endParaRPr lang="en-US" sz="1300" dirty="0"/>
          </a:p>
        </p:txBody>
      </p:sp>
      <p:sp>
        <p:nvSpPr>
          <p:cNvPr id="5" name="Text 3"/>
          <p:cNvSpPr/>
          <p:nvPr/>
        </p:nvSpPr>
        <p:spPr>
          <a:xfrm>
            <a:off x="1188720" y="1234440"/>
            <a:ext cx="10454335" cy="838200"/>
          </a:xfrm>
          <a:prstGeom prst="rect">
            <a:avLst/>
          </a:prstGeom>
          <a:noFill/>
          <a:ln/>
        </p:spPr>
        <p:txBody>
          <a:bodyPr wrap="square" rtlCol="0" anchor="ctr"/>
          <a:lstStyle/>
          <a:p>
            <a:pPr indent="0" marL="0">
              <a:buNone/>
            </a:pPr>
            <a:r>
              <a:rPr lang="en-US" sz="1500" dirty="0">
                <a:solidFill>
                  <a:srgbClr val="465061"/>
                </a:solidFill>
              </a:rPr>
              <a:t>本資料は AI が自動で作成したものです。内容の正確さ・完全さ・最新さは保証しません。</a:t>
            </a:r>
            <a:endParaRPr lang="en-US" sz="1500" dirty="0"/>
          </a:p>
        </p:txBody>
      </p:sp>
      <p:sp>
        <p:nvSpPr>
          <p:cNvPr id="6" name="Shape 4"/>
          <p:cNvSpPr/>
          <p:nvPr/>
        </p:nvSpPr>
        <p:spPr>
          <a:xfrm>
            <a:off x="594360" y="2290572"/>
            <a:ext cx="402336" cy="402336"/>
          </a:xfrm>
          <a:prstGeom prst="ellipse">
            <a:avLst/>
          </a:prstGeom>
          <a:solidFill>
            <a:srgbClr val="465061"/>
          </a:solidFill>
          <a:ln w="12700">
            <a:solidFill>
              <a:srgbClr val="465061"/>
            </a:solidFill>
            <a:prstDash val="solid"/>
          </a:ln>
        </p:spPr>
      </p:sp>
      <p:sp>
        <p:nvSpPr>
          <p:cNvPr id="7" name="Text 5"/>
          <p:cNvSpPr/>
          <p:nvPr/>
        </p:nvSpPr>
        <p:spPr>
          <a:xfrm>
            <a:off x="594360" y="22905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2</a:t>
            </a:r>
            <a:endParaRPr lang="en-US" sz="1300" dirty="0"/>
          </a:p>
        </p:txBody>
      </p:sp>
      <p:sp>
        <p:nvSpPr>
          <p:cNvPr id="8" name="Text 6"/>
          <p:cNvSpPr/>
          <p:nvPr/>
        </p:nvSpPr>
        <p:spPr>
          <a:xfrm>
            <a:off x="1188720" y="2072640"/>
            <a:ext cx="10454335" cy="838200"/>
          </a:xfrm>
          <a:prstGeom prst="rect">
            <a:avLst/>
          </a:prstGeom>
          <a:noFill/>
          <a:ln/>
        </p:spPr>
        <p:txBody>
          <a:bodyPr wrap="square" rtlCol="0" anchor="ctr"/>
          <a:lstStyle/>
          <a:p>
            <a:pPr indent="0" marL="0">
              <a:buNone/>
            </a:pPr>
            <a:r>
              <a:rPr lang="en-US" sz="1500" dirty="0">
                <a:solidFill>
                  <a:srgbClr val="465061"/>
                </a:solidFill>
              </a:rPr>
              <a:t>事実関係や数値は、独自に調べて確かめたものではありません。ネット検索の結果や「想定」の数値を含むため、重要な点は一次情報でご確認ください。</a:t>
            </a:r>
            <a:endParaRPr lang="en-US" sz="1500" dirty="0"/>
          </a:p>
        </p:txBody>
      </p:sp>
      <p:sp>
        <p:nvSpPr>
          <p:cNvPr id="9" name="Shape 7"/>
          <p:cNvSpPr/>
          <p:nvPr/>
        </p:nvSpPr>
        <p:spPr>
          <a:xfrm>
            <a:off x="594360" y="3128772"/>
            <a:ext cx="402336" cy="402336"/>
          </a:xfrm>
          <a:prstGeom prst="ellipse">
            <a:avLst/>
          </a:prstGeom>
          <a:solidFill>
            <a:srgbClr val="465061"/>
          </a:solidFill>
          <a:ln w="12700">
            <a:solidFill>
              <a:srgbClr val="465061"/>
            </a:solidFill>
            <a:prstDash val="solid"/>
          </a:ln>
        </p:spPr>
      </p:sp>
      <p:sp>
        <p:nvSpPr>
          <p:cNvPr id="10" name="Text 8"/>
          <p:cNvSpPr/>
          <p:nvPr/>
        </p:nvSpPr>
        <p:spPr>
          <a:xfrm>
            <a:off x="594360" y="31287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3</a:t>
            </a:r>
            <a:endParaRPr lang="en-US" sz="1300" dirty="0"/>
          </a:p>
        </p:txBody>
      </p:sp>
      <p:sp>
        <p:nvSpPr>
          <p:cNvPr id="11" name="Text 9"/>
          <p:cNvSpPr/>
          <p:nvPr/>
        </p:nvSpPr>
        <p:spPr>
          <a:xfrm>
            <a:off x="1188720" y="2910840"/>
            <a:ext cx="10454335" cy="838200"/>
          </a:xfrm>
          <a:prstGeom prst="rect">
            <a:avLst/>
          </a:prstGeom>
          <a:noFill/>
          <a:ln/>
        </p:spPr>
        <p:txBody>
          <a:bodyPr wrap="square" rtlCol="0" anchor="ctr"/>
          <a:lstStyle/>
          <a:p>
            <a:pPr indent="0" marL="0">
              <a:buNone/>
            </a:pPr>
            <a:r>
              <a:rPr lang="en-US" sz="1500" dirty="0">
                <a:solidFill>
                  <a:srgbClr val="465061"/>
                </a:solidFill>
              </a:rPr>
              <a:t>経営・法務・税務・投資などの専門的な助言ではありません。重要な判断の前には、専門家にご相談ください。</a:t>
            </a:r>
            <a:endParaRPr lang="en-US" sz="1500" dirty="0"/>
          </a:p>
        </p:txBody>
      </p:sp>
      <p:sp>
        <p:nvSpPr>
          <p:cNvPr id="12" name="Shape 10"/>
          <p:cNvSpPr/>
          <p:nvPr/>
        </p:nvSpPr>
        <p:spPr>
          <a:xfrm>
            <a:off x="594360" y="3966972"/>
            <a:ext cx="402336" cy="402336"/>
          </a:xfrm>
          <a:prstGeom prst="ellipse">
            <a:avLst/>
          </a:prstGeom>
          <a:solidFill>
            <a:srgbClr val="465061"/>
          </a:solidFill>
          <a:ln w="12700">
            <a:solidFill>
              <a:srgbClr val="465061"/>
            </a:solidFill>
            <a:prstDash val="solid"/>
          </a:ln>
        </p:spPr>
      </p:sp>
      <p:sp>
        <p:nvSpPr>
          <p:cNvPr id="13" name="Text 11"/>
          <p:cNvSpPr/>
          <p:nvPr/>
        </p:nvSpPr>
        <p:spPr>
          <a:xfrm>
            <a:off x="594360" y="39669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4</a:t>
            </a:r>
            <a:endParaRPr lang="en-US" sz="1300" dirty="0"/>
          </a:p>
        </p:txBody>
      </p:sp>
      <p:sp>
        <p:nvSpPr>
          <p:cNvPr id="14" name="Text 12"/>
          <p:cNvSpPr/>
          <p:nvPr/>
        </p:nvSpPr>
        <p:spPr>
          <a:xfrm>
            <a:off x="1188720" y="3749040"/>
            <a:ext cx="10454335" cy="838200"/>
          </a:xfrm>
          <a:prstGeom prst="rect">
            <a:avLst/>
          </a:prstGeom>
          <a:noFill/>
          <a:ln/>
        </p:spPr>
        <p:txBody>
          <a:bodyPr wrap="square" rtlCol="0" anchor="ctr"/>
          <a:lstStyle/>
          <a:p>
            <a:pPr indent="0" marL="0">
              <a:buNone/>
            </a:pPr>
            <a:r>
              <a:rPr lang="en-US" sz="1500" dirty="0">
                <a:solidFill>
                  <a:srgbClr val="465061"/>
                </a:solidFill>
              </a:rPr>
              <a:t>入力された情報に誤りや不足があると、内容も変わります。</a:t>
            </a:r>
            <a:endParaRPr lang="en-US" sz="1500" dirty="0"/>
          </a:p>
        </p:txBody>
      </p:sp>
      <p:sp>
        <p:nvSpPr>
          <p:cNvPr id="15" name="Shape 13"/>
          <p:cNvSpPr/>
          <p:nvPr/>
        </p:nvSpPr>
        <p:spPr>
          <a:xfrm>
            <a:off x="594360" y="4805172"/>
            <a:ext cx="402336" cy="402336"/>
          </a:xfrm>
          <a:prstGeom prst="ellipse">
            <a:avLst/>
          </a:prstGeom>
          <a:solidFill>
            <a:srgbClr val="465061"/>
          </a:solidFill>
          <a:ln w="12700">
            <a:solidFill>
              <a:srgbClr val="465061"/>
            </a:solidFill>
            <a:prstDash val="solid"/>
          </a:ln>
        </p:spPr>
      </p:sp>
      <p:sp>
        <p:nvSpPr>
          <p:cNvPr id="16" name="Text 14"/>
          <p:cNvSpPr/>
          <p:nvPr/>
        </p:nvSpPr>
        <p:spPr>
          <a:xfrm>
            <a:off x="594360" y="48051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5</a:t>
            </a:r>
            <a:endParaRPr lang="en-US" sz="1300" dirty="0"/>
          </a:p>
        </p:txBody>
      </p:sp>
      <p:sp>
        <p:nvSpPr>
          <p:cNvPr id="17" name="Text 15"/>
          <p:cNvSpPr/>
          <p:nvPr/>
        </p:nvSpPr>
        <p:spPr>
          <a:xfrm>
            <a:off x="1188720" y="4587240"/>
            <a:ext cx="10454335" cy="838200"/>
          </a:xfrm>
          <a:prstGeom prst="rect">
            <a:avLst/>
          </a:prstGeom>
          <a:noFill/>
          <a:ln/>
        </p:spPr>
        <p:txBody>
          <a:bodyPr wrap="square" rtlCol="0" anchor="ctr"/>
          <a:lstStyle/>
          <a:p>
            <a:pPr indent="0" marL="0">
              <a:buNone/>
            </a:pPr>
            <a:r>
              <a:rPr lang="en-US" sz="1500" dirty="0">
                <a:solidFill>
                  <a:srgbClr val="465061"/>
                </a:solidFill>
              </a:rPr>
              <a:t>本資料を利用して生じた損害について、当方は責任を負いかねます。</a:t>
            </a:r>
            <a:endParaRPr lang="en-US" sz="1500" dirty="0"/>
          </a:p>
        </p:txBody>
      </p:sp>
      <p:sp>
        <p:nvSpPr>
          <p:cNvPr id="18" name="Shape 16"/>
          <p:cNvSpPr/>
          <p:nvPr/>
        </p:nvSpPr>
        <p:spPr>
          <a:xfrm>
            <a:off x="594360" y="5643372"/>
            <a:ext cx="402336" cy="402336"/>
          </a:xfrm>
          <a:prstGeom prst="ellipse">
            <a:avLst/>
          </a:prstGeom>
          <a:solidFill>
            <a:srgbClr val="465061"/>
          </a:solidFill>
          <a:ln w="12700">
            <a:solidFill>
              <a:srgbClr val="465061"/>
            </a:solidFill>
            <a:prstDash val="solid"/>
          </a:ln>
        </p:spPr>
      </p:sp>
      <p:sp>
        <p:nvSpPr>
          <p:cNvPr id="19" name="Text 17"/>
          <p:cNvSpPr/>
          <p:nvPr/>
        </p:nvSpPr>
        <p:spPr>
          <a:xfrm>
            <a:off x="594360" y="5643372"/>
            <a:ext cx="402336" cy="402336"/>
          </a:xfrm>
          <a:prstGeom prst="rect">
            <a:avLst/>
          </a:prstGeom>
          <a:noFill/>
          <a:ln/>
        </p:spPr>
        <p:txBody>
          <a:bodyPr wrap="square" lIns="0" tIns="0" rIns="0" bIns="0" rtlCol="0" anchor="ctr"/>
          <a:lstStyle/>
          <a:p>
            <a:pPr algn="ctr" indent="0" marL="0">
              <a:buNone/>
            </a:pPr>
            <a:r>
              <a:rPr lang="en-US" sz="1300" b="1" dirty="0">
                <a:solidFill>
                  <a:srgbClr val="FFFFFF"/>
                </a:solidFill>
              </a:rPr>
              <a:t>6</a:t>
            </a:r>
            <a:endParaRPr lang="en-US" sz="1300" dirty="0"/>
          </a:p>
        </p:txBody>
      </p:sp>
      <p:sp>
        <p:nvSpPr>
          <p:cNvPr id="20" name="Text 18"/>
          <p:cNvSpPr/>
          <p:nvPr/>
        </p:nvSpPr>
        <p:spPr>
          <a:xfrm>
            <a:off x="1188720" y="5425440"/>
            <a:ext cx="10454335" cy="838200"/>
          </a:xfrm>
          <a:prstGeom prst="rect">
            <a:avLst/>
          </a:prstGeom>
          <a:noFill/>
          <a:ln/>
        </p:spPr>
        <p:txBody>
          <a:bodyPr wrap="square" rtlCol="0" anchor="ctr"/>
          <a:lstStyle/>
          <a:p>
            <a:pPr indent="0" marL="0">
              <a:buNone/>
            </a:pPr>
            <a:r>
              <a:rPr lang="en-US" sz="1500" dirty="0">
                <a:solidFill>
                  <a:srgbClr val="465061"/>
                </a:solidFill>
              </a:rPr>
              <a:t>この資料は AIZNOH WORKs（AI）で作成しました。内容は、ご自身でご確認ください。aiznohworks.com　作成日時：*-*-* *:*</a:t>
            </a:r>
            <a:endParaRPr lang="en-US" sz="1500" dirty="0"/>
          </a:p>
        </p:txBody>
      </p:sp>
      <p:sp>
        <p:nvSpPr>
          <p:cNvPr id="25" name="Slide Number Placeholder 0"/>
          <p:cNvSpPr>
            <a:spLocks noGrp="1"/>
          </p:cNvSpPr>
          <p:nvPr>
            <p:ph type="sldNum" sz="quarter" idx="4294967295"/>
          </p:nvPr>
        </p:nvSpPr>
        <p:spPr>
          <a:xfrm>
            <a:off x="11048695" y="6419088"/>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465061"/>
                </a:solidFill>
              </a:defRPr>
            </a:lvl1pPr>
          </a:lstStyle>
          <a:p>
            <a:pPr algn="r"/>
            <a:fld id="{F7021451-1387-4CA6-816F-3879F97B5CBC}" type="slidenum">
              <a:rPr b="0" lang="en-US"/>
              <a:t>13</a:t>
            </a:fld>
            <a:endParaRPr lang="en-US"/>
          </a:p>
        </p:txBody>
      </p:sp>
      <p:sp>
        <p:nvSpPr>
          <p:cNvPr id="26" name="Sample Label"/>
          <p:cNvSpPr txBox="1"/>
          <p:nvPr/>
        </p:nvSpPr>
        <p:spPr>
          <a:xfrm>
            <a:off x="502920" y="6355080"/>
            <a:ext cx="6309360" cy="384048"/>
          </a:xfrm>
          <a:prstGeom prst="rect">
            <a:avLst/>
          </a:prstGeom>
          <a:solidFill>
            <a:srgbClr val="FFFFFF"/>
          </a:solidFill>
        </p:spPr>
        <p:txBody>
          <a:bodyPr wrap="none" lIns="91440" tIns="0" rIns="91440" bIns="0" anchor="ctr"/>
          <a:lstStyle/>
          <a:p>
            <a:r>
              <a:rPr lang="ja-JP" sz="1800" b="1">
                <a:solidFill>
                  <a:srgbClr val="C00000"/>
                </a:solidFill>
              </a:rPr>
              <a:t>※AIZNOH WORKs で作成した架空会社のサンプルデータ</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a:ea typeface="游ゴシック"/>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a:ea typeface="游ゴシック"/>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AIZNOH 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事務作業の手間削減の進め方：写真整理から見積・顧客連絡へ</dc:title>
  <dc:subject>PptxGenJS Presentation</dc:subject>
  <dc:creator>PptxGenJS</dc:creator>
  <cp:lastModifiedBy>PptxGenJS</cp:lastModifiedBy>
  <cp:revision>1</cp:revision>
  <dcterms:created xsi:type="dcterms:W3CDTF">2026-11-02T11:26:51Z</dcterms:created>
  <dcterms:modified xsi:type="dcterms:W3CDTF">2026-11-02T11:26:51Z</dcterms:modified>
</cp:coreProperties>
</file>