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1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charts/chart2.xml" ContentType="application/vnd.openxmlformats-officedocument.drawingml.chart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2F6DB5"/>
              </a:solidFill>
              <a:effectLst/>
            </c:spPr>
          </c:dPt>
          <c:dPt>
            <c:idx val="1"/>
            <c:bubble3D val="0"/>
            <c:spPr>
              <a:solidFill>
                <a:srgbClr val="E08A1E"/>
              </a:solidFill>
              <a:effectLst/>
            </c:spPr>
          </c:dPt>
          <c:dPt>
            <c:idx val="2"/>
            <c:bubble3D val="0"/>
            <c:spPr>
              <a:solidFill>
                <a:srgbClr val="3E9B6B"/>
              </a:solidFill>
              <a:effectLst/>
            </c:spPr>
          </c:dPt>
          <c:dPt>
            <c:idx val="3"/>
            <c:bubble3D val="0"/>
            <c:spPr>
              <a:solidFill>
                <a:srgbClr val="B04A6F"/>
              </a:solidFill>
              <a:effectLst/>
            </c:spPr>
          </c:dPt>
          <c:dLbls>
            <c:dLbl>
              <c:idx val="0"/>
              <c:numFmt formatCode="&quot;*&quot;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18202F"/>
                      </a:solidFill>
                      <a:latin typeface="Arial"/>
                    </a:defRPr>
                  </a:p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numFmt formatCode="&quot;*&quot;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18202F"/>
                      </a:solidFill>
                      <a:latin typeface="Arial"/>
                    </a:defRPr>
                  </a:p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numFmt formatCode="&quot;*&quot;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18202F"/>
                      </a:solidFill>
                      <a:latin typeface="Arial"/>
                    </a:defRPr>
                  </a:p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numFmt formatCode="&quot;*&quot;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18202F"/>
                      </a:solidFill>
                      <a:latin typeface="Arial"/>
                    </a:defRPr>
                  </a:p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&quot;*&quot;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冷蔵・冷凍ケース</c:v>
                </c:pt>
                <c:pt idx="1">
                  <c:v>空調</c:v>
                </c:pt>
                <c:pt idx="2">
                  <c:v>照明</c:v>
                </c:pt>
                <c:pt idx="3">
                  <c:v>その他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100</c:v>
                </c:pt>
                <c:pt idx="1">
                  <c:v>45.5</c:v>
                </c:pt>
                <c:pt idx="2">
                  <c:v>27.3</c:v>
                </c:pt>
                <c:pt idx="3">
                  <c:v>9.1</c:v>
                </c:pt>
              </c:numCache>
            </c:numRef>
          </c:val>
        </c:ser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txPr>
        <a:bodyPr/>
        <a:lstStyle/>
        <a:p>
          <a:pPr>
            <a:defRPr sz="1200">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年</c:v>
                </c:pt>
              </c:strCache>
            </c:strRef>
          </c:tx>
          <c:spPr>
            <a:solidFill>
              <a:srgbClr val="1F5FA8"/>
            </a:solidFill>
            <a:effectLst/>
          </c:spPr>
          <c:invertIfNegative val="0"/>
          <c:dLbls>
            <c:numFmt formatCode="&quot;*&quot;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1F5FA8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2A8F7A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1B5E20"/>
              </a:solidFill>
              <a:effectLst/>
            </c:spPr>
          </c:dPt>
          <c:cat>
            <c:multiLvlStrRef>
              <c:f>Sheet1!$A$2:$A$4</c:f>
              <c:multiLvlStrCache>
                <c:ptCount val="3"/>
                <c:lvl>
                  <c:pt idx="0">
                    <c:v>LED照明（仮定）</c:v>
                  </c:pt>
                  <c:pt idx="1">
                    <c:v>冷蔵ケース（仮定）</c:v>
                  </c:pt>
                  <c:pt idx="2">
                    <c:v>LED＋冷蔵の合計（仮定）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28</c:v>
                </c:pt>
                <c:pt idx="1">
                  <c:v>100</c:v>
                </c:pt>
                <c:pt idx="2">
                  <c:v>77.3</c:v>
                </c:pt>
              </c:numCache>
            </c:numRef>
          </c:val>
        </c:ser>
        <c:dLbls>
          <c:numFmt formatCode="&quot;*&quot;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axMin"/>
        </c:scaling>
        <c:delete val="0"/>
        <c:axPos val="l"/>
        <c:numFmt formatCode="&quot;*&quot;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6350" cap="flat">
              <a:solidFill>
                <a:srgbClr val="D5DCE6"/>
              </a:solidFill>
              <a:prstDash val="solid"/>
              <a:round/>
            </a:ln>
          </c:spPr>
        </c:majorGridlines>
        <c:numFmt formatCode="&quot;*&quot;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貴社の電気代は*店舗で月約*万円、この*年で約*割上がっています。一度に大きな決裁を求めず、段階ごとに判断できる形をご提案します。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いずれも仮説です。打ち合わせで社長と店長に伺い、合っているかを一緒に確かめたいと考えています。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この順でご説明します。無停止は保証せず、施工条件を一緒に確認すると正直にお伝えします。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これらがあれば、仮定の数字を貴社の実態に置き換えられます。特に電気明細と冷蔵ケースの情報を優先してご提供いただきたいと考えています。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手を付ける順番を考える材料です。本丸は冷蔵ですが、まず小さく始められる照明から効果を確かめる考え方です。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すべて仮定の削減率による見立てで、効果をお約束するものではありません。電気明細と実測で差し替えます。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LEDは入口と位置づけ、冷蔵の判断材料は後から揃えます。補助金の結果に関わらず進められる道を用意します。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初期投資を抑えた上乗せの削減策になり得ますが、データが取れるか、どの程度削減できるかはまだ確認が必要です。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一度に大きく変えず、数字で確かめながら次の段階を判断できるようにします。結果は貴社と共有します。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貴社と一緒に段階ごとに判断しながら進めます。補助金は購入前の申請が条件の制度もあるため、着手前に確認します。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どの質問にも、仮定と確約できない点を正直にお伝えし、確かめ方をセットでお答えします。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これらを確認できれば、仮定の数字を貴社の実態に合わせて再提案できます。資料のご提供と現地診断の日程をご相談させてください。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1F5FA8"/>
          </a:solidFill>
          <a:ln/>
        </p:spPr>
      </p:sp>
      <p:sp>
        <p:nvSpPr>
          <p:cNvPr id="3" name="Shape 1"/>
          <p:cNvSpPr/>
          <p:nvPr/>
        </p:nvSpPr>
        <p:spPr>
          <a:xfrm>
            <a:off x="502920" y="1024128"/>
            <a:ext cx="11185855" cy="0"/>
          </a:xfrm>
          <a:prstGeom prst="line">
            <a:avLst/>
          </a:prstGeom>
          <a:noFill/>
          <a:ln w="12700">
            <a:solidFill>
              <a:srgbClr val="D5DCE6"/>
            </a:solidFill>
            <a:prstDash val="solid"/>
          </a:ln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8695" y="6419088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6506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8695" y="6419088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6506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74A8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1828800"/>
            <a:ext cx="1097280" cy="82296"/>
          </a:xfrm>
          <a:prstGeom prst="rect">
            <a:avLst/>
          </a:prstGeom>
          <a:solidFill>
            <a:srgbClr val="E8F0FA"/>
          </a:solidFill>
          <a:ln/>
        </p:spPr>
      </p:sp>
      <p:sp>
        <p:nvSpPr>
          <p:cNvPr id="3" name="Text 1"/>
          <p:cNvSpPr/>
          <p:nvPr/>
        </p:nvSpPr>
        <p:spPr>
          <a:xfrm>
            <a:off x="502920" y="2057400"/>
            <a:ext cx="11185855" cy="1737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</a:rPr>
              <a:t>売場への影響を抑える段階的な省エネ更新のご提案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502920" y="3977640"/>
            <a:ext cx="11185855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E8F0FA"/>
                </a:solidFill>
              </a:rPr>
              <a:t>アイズノーマート様 LED照明と冷蔵ケースの更新について</a:t>
            </a:r>
            <a:endParaRPr lang="en-US" sz="1800" dirty="0"/>
          </a:p>
        </p:txBody>
      </p:sp>
      <p:sp>
        <p:nvSpPr>
          <p:cNvPr id="5" name="Sample Label"/>
          <p:cNvSpPr txBox="1"/>
          <p:nvPr/>
        </p:nvSpPr>
        <p:spPr>
          <a:xfrm>
            <a:off x="502920" y="6355080"/>
            <a:ext cx="6309360" cy="384048"/>
          </a:xfrm>
          <a:prstGeom prst="rect">
            <a:avLst/>
          </a:prstGeom>
          <a:solidFill>
            <a:srgbClr val="FFFFFF"/>
          </a:solidFill>
        </p:spPr>
        <p:txBody>
          <a:bodyPr wrap="none" lIns="91440" tIns="0" rIns="91440" bIns="0" anchor="ctr"/>
          <a:lstStyle/>
          <a:p>
            <a:r>
              <a:rPr lang="ja-JP" sz="1800" b="1">
                <a:solidFill>
                  <a:srgbClr val="C00000"/>
                </a:solidFill>
              </a:rPr>
              <a:t>※AIZNOH WORKs で作成した架空会社のサンプルデータ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1118585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74A85"/>
                </a:solidFill>
              </a:rPr>
              <a:t>目次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02920" y="1234440"/>
            <a:ext cx="4724248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174A85"/>
                </a:solidFill>
              </a:rPr>
              <a:t>結論</a:t>
            </a:r>
            <a:pPr indent="0" marL="0">
              <a:buNone/>
            </a:pPr>
            <a:r>
              <a:rPr lang="en-US" sz="1200" dirty="0">
                <a:solidFill>
                  <a:srgbClr val="465061"/>
                </a:solidFill>
              </a:rPr>
              <a:t>　LEDで効果を確かめ、冷蔵ケースへ段階的に広げる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5227168" y="1234440"/>
            <a:ext cx="640080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1F5FA8"/>
                </a:solidFill>
              </a:rPr>
              <a:t>3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02920" y="1801368"/>
            <a:ext cx="5364328" cy="0"/>
          </a:xfrm>
          <a:prstGeom prst="line">
            <a:avLst/>
          </a:prstGeom>
          <a:noFill/>
          <a:ln w="9525">
            <a:solidFill>
              <a:srgbClr val="D5DCE6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02920" y="1801368"/>
            <a:ext cx="4724248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174A85"/>
                </a:solidFill>
              </a:rPr>
              <a:t>課題の仮説</a:t>
            </a:r>
            <a:pPr indent="0" marL="0">
              <a:buNone/>
            </a:pPr>
            <a:r>
              <a:rPr lang="en-US" sz="1200" dirty="0">
                <a:solidFill>
                  <a:srgbClr val="465061"/>
                </a:solidFill>
              </a:rPr>
              <a:t>　必要なのは投資判断の根拠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5227168" y="1801368"/>
            <a:ext cx="640080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1F5FA8"/>
                </a:solidFill>
              </a:rPr>
              <a:t>4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502920" y="2368296"/>
            <a:ext cx="5364328" cy="0"/>
          </a:xfrm>
          <a:prstGeom prst="line">
            <a:avLst/>
          </a:prstGeom>
          <a:noFill/>
          <a:ln w="9525">
            <a:solidFill>
              <a:srgbClr val="D5DCE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02920" y="2368296"/>
            <a:ext cx="4724248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174A85"/>
                </a:solidFill>
              </a:rPr>
              <a:t>提案の筋書き</a:t>
            </a:r>
            <a:pPr indent="0" marL="0">
              <a:buNone/>
            </a:pPr>
            <a:r>
              <a:rPr lang="en-US" sz="1200" dirty="0">
                <a:solidFill>
                  <a:srgbClr val="465061"/>
                </a:solidFill>
              </a:rPr>
              <a:t>　困りごとから次の合意まで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5227168" y="2368296"/>
            <a:ext cx="640080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1F5FA8"/>
                </a:solidFill>
              </a:rPr>
              <a:t>5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502920" y="2935224"/>
            <a:ext cx="5364328" cy="0"/>
          </a:xfrm>
          <a:prstGeom prst="line">
            <a:avLst/>
          </a:prstGeom>
          <a:noFill/>
          <a:ln w="9525">
            <a:solidFill>
              <a:srgbClr val="D5DCE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02920" y="2935224"/>
            <a:ext cx="4724248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174A85"/>
                </a:solidFill>
              </a:rPr>
              <a:t>必要なデータ</a:t>
            </a:r>
            <a:pPr indent="0" marL="0">
              <a:buNone/>
            </a:pPr>
            <a:r>
              <a:rPr lang="en-US" sz="1200" dirty="0">
                <a:solidFill>
                  <a:srgbClr val="465061"/>
                </a:solidFill>
              </a:rPr>
              <a:t>　推計を実測に置き換える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5227168" y="2935224"/>
            <a:ext cx="640080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1F5FA8"/>
                </a:solidFill>
              </a:rPr>
              <a:t>6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502920" y="3502152"/>
            <a:ext cx="5364328" cy="0"/>
          </a:xfrm>
          <a:prstGeom prst="line">
            <a:avLst/>
          </a:prstGeom>
          <a:noFill/>
          <a:ln w="9525">
            <a:solidFill>
              <a:srgbClr val="D5DCE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02920" y="3502152"/>
            <a:ext cx="4724248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174A85"/>
                </a:solidFill>
              </a:rPr>
              <a:t>電気代の内訳</a:t>
            </a:r>
            <a:pPr indent="0" marL="0">
              <a:buNone/>
            </a:pPr>
            <a:r>
              <a:rPr lang="en-US" sz="1200" dirty="0">
                <a:solidFill>
                  <a:srgbClr val="465061"/>
                </a:solidFill>
              </a:rPr>
              <a:t>　冷蔵・冷凍ケースが最大の使い道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5227168" y="3502152"/>
            <a:ext cx="640080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1F5FA8"/>
                </a:solidFill>
              </a:rPr>
              <a:t>7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502920" y="4069080"/>
            <a:ext cx="5364328" cy="0"/>
          </a:xfrm>
          <a:prstGeom prst="line">
            <a:avLst/>
          </a:prstGeom>
          <a:noFill/>
          <a:ln w="9525">
            <a:solidFill>
              <a:srgbClr val="D5DCE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02920" y="4069080"/>
            <a:ext cx="4724248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174A85"/>
                </a:solidFill>
              </a:rPr>
              <a:t>影響の試算</a:t>
            </a:r>
            <a:pPr indent="0" marL="0">
              <a:buNone/>
            </a:pPr>
            <a:r>
              <a:rPr lang="en-US" sz="1200" dirty="0">
                <a:solidFill>
                  <a:srgbClr val="465061"/>
                </a:solidFill>
              </a:rPr>
              <a:t>　回収はLEDが最も速い（仮定）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227168" y="4069080"/>
            <a:ext cx="640080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1F5FA8"/>
                </a:solidFill>
              </a:rPr>
              <a:t>8</a:t>
            </a:r>
            <a:endParaRPr lang="en-US" sz="1500" dirty="0"/>
          </a:p>
        </p:txBody>
      </p:sp>
      <p:sp>
        <p:nvSpPr>
          <p:cNvPr id="20" name="Shape 18"/>
          <p:cNvSpPr/>
          <p:nvPr/>
        </p:nvSpPr>
        <p:spPr>
          <a:xfrm>
            <a:off x="502920" y="4636008"/>
            <a:ext cx="5364328" cy="0"/>
          </a:xfrm>
          <a:prstGeom prst="line">
            <a:avLst/>
          </a:prstGeom>
          <a:noFill/>
          <a:ln w="9525">
            <a:solidFill>
              <a:srgbClr val="D5DCE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324448" y="1234440"/>
            <a:ext cx="4724248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174A85"/>
                </a:solidFill>
              </a:rPr>
              <a:t>改善案</a:t>
            </a:r>
            <a:pPr indent="0" marL="0">
              <a:buNone/>
            </a:pPr>
            <a:r>
              <a:rPr lang="en-US" sz="1200" dirty="0">
                <a:solidFill>
                  <a:srgbClr val="465061"/>
                </a:solidFill>
              </a:rPr>
              <a:t>　段階ごとに判断できる選択肢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1048695" y="1234440"/>
            <a:ext cx="640080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1F5FA8"/>
                </a:solidFill>
              </a:rPr>
              <a:t>9</a:t>
            </a:r>
            <a:endParaRPr lang="en-US" sz="1500" dirty="0"/>
          </a:p>
        </p:txBody>
      </p:sp>
      <p:sp>
        <p:nvSpPr>
          <p:cNvPr id="23" name="Shape 21"/>
          <p:cNvSpPr/>
          <p:nvPr/>
        </p:nvSpPr>
        <p:spPr>
          <a:xfrm>
            <a:off x="6324448" y="1801368"/>
            <a:ext cx="5364328" cy="0"/>
          </a:xfrm>
          <a:prstGeom prst="line">
            <a:avLst/>
          </a:prstGeom>
          <a:noFill/>
          <a:ln w="9525">
            <a:solidFill>
              <a:srgbClr val="D5DCE6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324448" y="1801368"/>
            <a:ext cx="4724248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174A85"/>
                </a:solidFill>
              </a:rPr>
              <a:t>AI の活用</a:t>
            </a:r>
            <a:pPr indent="0" marL="0">
              <a:buNone/>
            </a:pPr>
            <a:r>
              <a:rPr lang="en-US" sz="1200" dirty="0">
                <a:solidFill>
                  <a:srgbClr val="465061"/>
                </a:solidFill>
              </a:rPr>
              <a:t>　電力データで運転を見直す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11048695" y="1801368"/>
            <a:ext cx="640080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1F5FA8"/>
                </a:solidFill>
              </a:rPr>
              <a:t>10</a:t>
            </a:r>
            <a:endParaRPr lang="en-US" sz="1500" dirty="0"/>
          </a:p>
        </p:txBody>
      </p:sp>
      <p:sp>
        <p:nvSpPr>
          <p:cNvPr id="26" name="Shape 24"/>
          <p:cNvSpPr/>
          <p:nvPr/>
        </p:nvSpPr>
        <p:spPr>
          <a:xfrm>
            <a:off x="6324448" y="2368296"/>
            <a:ext cx="5364328" cy="0"/>
          </a:xfrm>
          <a:prstGeom prst="line">
            <a:avLst/>
          </a:prstGeom>
          <a:noFill/>
          <a:ln w="9525">
            <a:solidFill>
              <a:srgbClr val="D5DCE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324448" y="2368296"/>
            <a:ext cx="4724248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174A85"/>
                </a:solidFill>
              </a:rPr>
              <a:t>小さく試す検証</a:t>
            </a:r>
            <a:pPr indent="0" marL="0">
              <a:buNone/>
            </a:pPr>
            <a:r>
              <a:rPr lang="en-US" sz="1200" dirty="0">
                <a:solidFill>
                  <a:srgbClr val="465061"/>
                </a:solidFill>
              </a:rPr>
              <a:t>　数字で効果を確かめる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11048695" y="2368296"/>
            <a:ext cx="640080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1F5FA8"/>
                </a:solidFill>
              </a:rPr>
              <a:t>11</a:t>
            </a:r>
            <a:endParaRPr lang="en-US" sz="1500" dirty="0"/>
          </a:p>
        </p:txBody>
      </p:sp>
      <p:sp>
        <p:nvSpPr>
          <p:cNvPr id="29" name="Shape 27"/>
          <p:cNvSpPr/>
          <p:nvPr/>
        </p:nvSpPr>
        <p:spPr>
          <a:xfrm>
            <a:off x="6324448" y="2935224"/>
            <a:ext cx="5364328" cy="0"/>
          </a:xfrm>
          <a:prstGeom prst="line">
            <a:avLst/>
          </a:prstGeom>
          <a:noFill/>
          <a:ln w="9525">
            <a:solidFill>
              <a:srgbClr val="D5DCE6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6324448" y="2935224"/>
            <a:ext cx="4724248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174A85"/>
                </a:solidFill>
              </a:rPr>
              <a:t>導入の手順</a:t>
            </a:r>
            <a:pPr indent="0" marL="0">
              <a:buNone/>
            </a:pPr>
            <a:r>
              <a:rPr lang="en-US" sz="1200" dirty="0">
                <a:solidFill>
                  <a:srgbClr val="465061"/>
                </a:solidFill>
              </a:rPr>
              <a:t>　診断から段階的な更新へ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11048695" y="2935224"/>
            <a:ext cx="640080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1F5FA8"/>
                </a:solidFill>
              </a:rPr>
              <a:t>12</a:t>
            </a:r>
            <a:endParaRPr lang="en-US" sz="1500" dirty="0"/>
          </a:p>
        </p:txBody>
      </p:sp>
      <p:sp>
        <p:nvSpPr>
          <p:cNvPr id="32" name="Shape 30"/>
          <p:cNvSpPr/>
          <p:nvPr/>
        </p:nvSpPr>
        <p:spPr>
          <a:xfrm>
            <a:off x="6324448" y="3502152"/>
            <a:ext cx="5364328" cy="0"/>
          </a:xfrm>
          <a:prstGeom prst="line">
            <a:avLst/>
          </a:prstGeom>
          <a:noFill/>
          <a:ln w="9525">
            <a:solidFill>
              <a:srgbClr val="D5DCE6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324448" y="3502152"/>
            <a:ext cx="4724248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174A85"/>
                </a:solidFill>
              </a:rPr>
              <a:t>想定質問と答え</a:t>
            </a:r>
            <a:endParaRPr lang="en-US" sz="1600" dirty="0"/>
          </a:p>
        </p:txBody>
      </p:sp>
      <p:sp>
        <p:nvSpPr>
          <p:cNvPr id="34" name="Text 32"/>
          <p:cNvSpPr/>
          <p:nvPr/>
        </p:nvSpPr>
        <p:spPr>
          <a:xfrm>
            <a:off x="11048695" y="3502152"/>
            <a:ext cx="640080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1F5FA8"/>
                </a:solidFill>
              </a:rPr>
              <a:t>13</a:t>
            </a:r>
            <a:endParaRPr lang="en-US" sz="1500" dirty="0"/>
          </a:p>
        </p:txBody>
      </p:sp>
      <p:sp>
        <p:nvSpPr>
          <p:cNvPr id="35" name="Shape 33"/>
          <p:cNvSpPr/>
          <p:nvPr/>
        </p:nvSpPr>
        <p:spPr>
          <a:xfrm>
            <a:off x="6324448" y="4069080"/>
            <a:ext cx="5364328" cy="0"/>
          </a:xfrm>
          <a:prstGeom prst="line">
            <a:avLst/>
          </a:prstGeom>
          <a:noFill/>
          <a:ln w="9525">
            <a:solidFill>
              <a:srgbClr val="D5DCE6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324448" y="4069080"/>
            <a:ext cx="4724248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174A85"/>
                </a:solidFill>
              </a:rPr>
              <a:t>次に確認したいこと</a:t>
            </a:r>
            <a:pPr indent="0" marL="0">
              <a:buNone/>
            </a:pPr>
            <a:r>
              <a:rPr lang="en-US" sz="1200" dirty="0">
                <a:solidFill>
                  <a:srgbClr val="465061"/>
                </a:solidFill>
              </a:rPr>
              <a:t>　試算の精度を上げる</a:t>
            </a:r>
            <a:endParaRPr lang="en-US" sz="1600" dirty="0"/>
          </a:p>
        </p:txBody>
      </p:sp>
      <p:sp>
        <p:nvSpPr>
          <p:cNvPr id="37" name="Text 35"/>
          <p:cNvSpPr/>
          <p:nvPr/>
        </p:nvSpPr>
        <p:spPr>
          <a:xfrm>
            <a:off x="11048695" y="4069080"/>
            <a:ext cx="640080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1F5FA8"/>
                </a:solidFill>
              </a:rPr>
              <a:t>14</a:t>
            </a:r>
            <a:endParaRPr lang="en-US" sz="1500" dirty="0"/>
          </a:p>
        </p:txBody>
      </p:sp>
      <p:sp>
        <p:nvSpPr>
          <p:cNvPr id="38" name="Shape 36"/>
          <p:cNvSpPr/>
          <p:nvPr/>
        </p:nvSpPr>
        <p:spPr>
          <a:xfrm>
            <a:off x="6324448" y="4636008"/>
            <a:ext cx="5364328" cy="0"/>
          </a:xfrm>
          <a:prstGeom prst="line">
            <a:avLst/>
          </a:prstGeom>
          <a:noFill/>
          <a:ln w="9525">
            <a:solidFill>
              <a:srgbClr val="D5DCE6"/>
            </a:solidFill>
            <a:prstDash val="solid"/>
          </a:ln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8695" y="6419088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6506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  <p:sp>
        <p:nvSpPr>
          <p:cNvPr id="39" name="Sample Label"/>
          <p:cNvSpPr txBox="1"/>
          <p:nvPr/>
        </p:nvSpPr>
        <p:spPr>
          <a:xfrm>
            <a:off x="502920" y="6355080"/>
            <a:ext cx="6309360" cy="384048"/>
          </a:xfrm>
          <a:prstGeom prst="rect">
            <a:avLst/>
          </a:prstGeom>
          <a:solidFill>
            <a:srgbClr val="FFFFFF"/>
          </a:solidFill>
        </p:spPr>
        <p:txBody>
          <a:bodyPr wrap="none" lIns="91440" tIns="0" rIns="91440" bIns="0" anchor="ctr"/>
          <a:lstStyle/>
          <a:p>
            <a:r>
              <a:rPr lang="ja-JP" sz="1800" b="1">
                <a:solidFill>
                  <a:srgbClr val="C00000"/>
                </a:solidFill>
              </a:rPr>
              <a:t>※AIZNOH WORKs で作成した架空会社のサンプルデータ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11185855" cy="7315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74A85"/>
                </a:solidFill>
              </a:rPr>
              <a:t>結論：LEDで効果を確かめ、冷蔵ケースへ段階的に広げる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02920" y="1234440"/>
            <a:ext cx="11185855" cy="1143000"/>
          </a:xfrm>
          <a:prstGeom prst="roundRect">
            <a:avLst>
              <a:gd name="adj" fmla="val 6400"/>
            </a:avLst>
          </a:prstGeom>
          <a:solidFill>
            <a:srgbClr val="E8F0FA"/>
          </a:solidFill>
          <a:ln w="12700">
            <a:solidFill>
              <a:srgbClr val="E8F0F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02920" y="1234440"/>
            <a:ext cx="109728" cy="1143000"/>
          </a:xfrm>
          <a:prstGeom prst="rect">
            <a:avLst/>
          </a:prstGeom>
          <a:solidFill>
            <a:srgbClr val="1F5FA8"/>
          </a:solidFill>
          <a:ln/>
        </p:spPr>
      </p:sp>
      <p:sp>
        <p:nvSpPr>
          <p:cNvPr id="5" name="Text 3"/>
          <p:cNvSpPr/>
          <p:nvPr/>
        </p:nvSpPr>
        <p:spPr>
          <a:xfrm>
            <a:off x="777240" y="1280160"/>
            <a:ext cx="10820095" cy="10515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174A85"/>
                </a:solidFill>
              </a:rPr>
              <a:t>一括更新ではなく、LED先行で効果を確かめ、実測と補助金の裏づけが揃った段階で冷蔵ケースの更新をご判断いただく進め方をご提案します。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594360" y="2761488"/>
            <a:ext cx="502920" cy="502920"/>
          </a:xfrm>
          <a:prstGeom prst="ellipse">
            <a:avLst/>
          </a:prstGeom>
          <a:solidFill>
            <a:srgbClr val="1F5FA8"/>
          </a:solidFill>
          <a:ln w="12700">
            <a:solidFill>
              <a:srgbClr val="1F5FA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94360" y="276148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1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280160" y="2670048"/>
            <a:ext cx="10362895" cy="82981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8202F"/>
                </a:solidFill>
              </a:rPr>
              <a:t>第*段階はLED照明</a:t>
            </a:r>
            <a:endParaRPr lang="en-US" sz="1700" dirty="0"/>
          </a:p>
          <a:p>
            <a:pPr indent="0" marL="0">
              <a:buNone/>
            </a:pPr>
            <a:r>
              <a:rPr lang="en-US" sz="1300" dirty="0">
                <a:solidFill>
                  <a:srgbClr val="465061"/>
                </a:solidFill>
              </a:rPr>
              <a:t>約*万円で、蛍光灯約*本の更新から始めます。小さな投資で効果を確かめられます。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1280160" y="3536442"/>
            <a:ext cx="10362895" cy="0"/>
          </a:xfrm>
          <a:prstGeom prst="line">
            <a:avLst/>
          </a:prstGeom>
          <a:noFill/>
          <a:ln w="9525">
            <a:solidFill>
              <a:srgbClr val="D5DCE6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594360" y="3664458"/>
            <a:ext cx="502920" cy="502920"/>
          </a:xfrm>
          <a:prstGeom prst="ellipse">
            <a:avLst/>
          </a:prstGeom>
          <a:solidFill>
            <a:srgbClr val="2A8F7A"/>
          </a:solidFill>
          <a:ln w="12700">
            <a:solidFill>
              <a:srgbClr val="2A8F7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94360" y="366445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2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1280160" y="3573018"/>
            <a:ext cx="10362895" cy="82981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8202F"/>
                </a:solidFill>
              </a:rPr>
              <a:t>第*段階は冷蔵ケース</a:t>
            </a:r>
            <a:endParaRPr lang="en-US" sz="1700" dirty="0"/>
          </a:p>
          <a:p>
            <a:pPr indent="0" marL="0">
              <a:buNone/>
            </a:pPr>
            <a:r>
              <a:rPr lang="en-US" sz="1300" dirty="0">
                <a:solidFill>
                  <a:srgbClr val="465061"/>
                </a:solidFill>
              </a:rPr>
              <a:t>電気代の推計*%を占める本丸です。更新費約*万円は、実測と補助金を揃えてからご判断いただきます。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1280160" y="4439412"/>
            <a:ext cx="10362895" cy="0"/>
          </a:xfrm>
          <a:prstGeom prst="line">
            <a:avLst/>
          </a:prstGeom>
          <a:noFill/>
          <a:ln w="9525">
            <a:solidFill>
              <a:srgbClr val="D5DCE6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594360" y="4567428"/>
            <a:ext cx="502920" cy="502920"/>
          </a:xfrm>
          <a:prstGeom prst="ellipse">
            <a:avLst/>
          </a:prstGeom>
          <a:solidFill>
            <a:srgbClr val="1B5E20"/>
          </a:solidFill>
          <a:ln w="12700">
            <a:solidFill>
              <a:srgbClr val="1B5E2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94360" y="456742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3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1280160" y="4475988"/>
            <a:ext cx="10362895" cy="82981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8202F"/>
                </a:solidFill>
              </a:rPr>
              <a:t>売場への影響を抑える</a:t>
            </a:r>
            <a:endParaRPr lang="en-US" sz="1700" dirty="0"/>
          </a:p>
          <a:p>
            <a:pPr indent="0" marL="0">
              <a:buNone/>
            </a:pPr>
            <a:r>
              <a:rPr lang="en-US" sz="1300" dirty="0">
                <a:solidFill>
                  <a:srgbClr val="465061"/>
                </a:solidFill>
              </a:rPr>
              <a:t>閉店後の施工、区画分割、商品退避を前提に条件を確認します。無停止の保証ではありません。</a:t>
            </a:r>
            <a:endParaRPr lang="en-US" sz="1700" dirty="0"/>
          </a:p>
        </p:txBody>
      </p:sp>
      <p:sp>
        <p:nvSpPr>
          <p:cNvPr id="17" name="Shape 15"/>
          <p:cNvSpPr/>
          <p:nvPr/>
        </p:nvSpPr>
        <p:spPr>
          <a:xfrm>
            <a:off x="1280160" y="5342382"/>
            <a:ext cx="10362895" cy="0"/>
          </a:xfrm>
          <a:prstGeom prst="line">
            <a:avLst/>
          </a:prstGeom>
          <a:noFill/>
          <a:ln w="9525">
            <a:solidFill>
              <a:srgbClr val="D5DCE6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94360" y="5470398"/>
            <a:ext cx="502920" cy="502920"/>
          </a:xfrm>
          <a:prstGeom prst="ellipse">
            <a:avLst/>
          </a:prstGeom>
          <a:solidFill>
            <a:srgbClr val="7A4D00"/>
          </a:solidFill>
          <a:ln w="12700">
            <a:solidFill>
              <a:srgbClr val="7A4D0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94360" y="547039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4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1280160" y="5378958"/>
            <a:ext cx="10362895" cy="82981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8202F"/>
                </a:solidFill>
              </a:rPr>
              <a:t>まず現地診断から</a:t>
            </a:r>
            <a:endParaRPr lang="en-US" sz="1700" dirty="0"/>
          </a:p>
          <a:p>
            <a:pPr indent="0" marL="0">
              <a:buNone/>
            </a:pPr>
            <a:r>
              <a:rPr lang="en-US" sz="1300" dirty="0">
                <a:solidFill>
                  <a:srgbClr val="465061"/>
                </a:solidFill>
              </a:rPr>
              <a:t>電気明細と設備の情報をいただき、推計を実測に置き換えて試算します。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8695" y="6419088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6506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  <p:sp>
        <p:nvSpPr>
          <p:cNvPr id="26" name="Sample Label"/>
          <p:cNvSpPr txBox="1"/>
          <p:nvPr/>
        </p:nvSpPr>
        <p:spPr>
          <a:xfrm>
            <a:off x="502920" y="6355080"/>
            <a:ext cx="6309360" cy="384048"/>
          </a:xfrm>
          <a:prstGeom prst="rect">
            <a:avLst/>
          </a:prstGeom>
          <a:solidFill>
            <a:srgbClr val="FFFFFF"/>
          </a:solidFill>
        </p:spPr>
        <p:txBody>
          <a:bodyPr wrap="none" lIns="91440" tIns="0" rIns="91440" bIns="0" anchor="ctr"/>
          <a:lstStyle/>
          <a:p>
            <a:r>
              <a:rPr lang="ja-JP" sz="1800" b="1">
                <a:solidFill>
                  <a:srgbClr val="C00000"/>
                </a:solidFill>
              </a:rPr>
              <a:t>※AIZNOH WORKs で作成した架空会社のサンプルデータ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11185855" cy="7315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74A85"/>
                </a:solidFill>
              </a:rPr>
              <a:t>課題の仮説：必要なのは投資判断の根拠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02920" y="1992376"/>
            <a:ext cx="2590724" cy="3134360"/>
          </a:xfrm>
          <a:prstGeom prst="roundRect">
            <a:avLst>
              <a:gd name="adj" fmla="val 2118"/>
            </a:avLst>
          </a:prstGeom>
          <a:solidFill>
            <a:srgbClr val="E8F0FA"/>
          </a:solidFill>
          <a:ln w="12700">
            <a:solidFill>
              <a:srgbClr val="E8F0F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02920" y="1992376"/>
            <a:ext cx="2590724" cy="128016"/>
          </a:xfrm>
          <a:prstGeom prst="rect">
            <a:avLst/>
          </a:prstGeom>
          <a:solidFill>
            <a:srgbClr val="1F5FA8"/>
          </a:solidFill>
          <a:ln w="12700">
            <a:solidFill>
              <a:srgbClr val="1F5FA8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2266696"/>
            <a:ext cx="2316404" cy="5054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1F5FA8"/>
                </a:solidFill>
              </a:rPr>
              <a:t>投資判断の根拠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640080" y="2772156"/>
            <a:ext cx="2316404" cy="22174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800" dirty="0">
                <a:solidFill>
                  <a:srgbClr val="18202F"/>
                </a:solidFill>
              </a:rPr>
              <a:t>省エネそのものより、初期費用に見合う根拠が不足しているのではないか。許容投資額と回収期間の目安を伺います。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3367964" y="1992376"/>
            <a:ext cx="2590724" cy="3134360"/>
          </a:xfrm>
          <a:prstGeom prst="roundRect">
            <a:avLst>
              <a:gd name="adj" fmla="val 2118"/>
            </a:avLst>
          </a:prstGeom>
          <a:solidFill>
            <a:srgbClr val="F2FAF7"/>
          </a:solidFill>
          <a:ln w="12700">
            <a:solidFill>
              <a:srgbClr val="F2FAF7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3367964" y="1992376"/>
            <a:ext cx="2590724" cy="128016"/>
          </a:xfrm>
          <a:prstGeom prst="rect">
            <a:avLst/>
          </a:prstGeom>
          <a:solidFill>
            <a:srgbClr val="2A8F7A"/>
          </a:solidFill>
          <a:ln w="12700">
            <a:solidFill>
              <a:srgbClr val="2A8F7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505124" y="2266696"/>
            <a:ext cx="2316404" cy="5054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A8F7A"/>
                </a:solidFill>
              </a:rPr>
              <a:t>現場の負担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3505124" y="2772156"/>
            <a:ext cx="2316404" cy="22174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800" dirty="0">
                <a:solidFill>
                  <a:srgbClr val="18202F"/>
                </a:solidFill>
              </a:rPr>
              <a:t>売場停止だけでなく、商品移動・温度管理・翌朝の開店準備も懸念ではないか。動線と作業条件を確認します。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6233008" y="1992376"/>
            <a:ext cx="2590724" cy="3134360"/>
          </a:xfrm>
          <a:prstGeom prst="roundRect">
            <a:avLst>
              <a:gd name="adj" fmla="val 2118"/>
            </a:avLst>
          </a:prstGeom>
          <a:solidFill>
            <a:srgbClr val="E8F5E9"/>
          </a:solidFill>
          <a:ln w="12700">
            <a:solidFill>
              <a:srgbClr val="E8F5E9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233008" y="1992376"/>
            <a:ext cx="2590724" cy="128016"/>
          </a:xfrm>
          <a:prstGeom prst="rect">
            <a:avLst/>
          </a:prstGeom>
          <a:solidFill>
            <a:srgbClr val="1B5E20"/>
          </a:solidFill>
          <a:ln w="12700">
            <a:solidFill>
              <a:srgbClr val="1B5E2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370168" y="2266696"/>
            <a:ext cx="2316404" cy="5054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1B5E20"/>
                </a:solidFill>
              </a:rPr>
              <a:t>内訳の推計のずれ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6370168" y="2772156"/>
            <a:ext cx="2316404" cy="22174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800" dirty="0">
                <a:solidFill>
                  <a:srgbClr val="18202F"/>
                </a:solidFill>
              </a:rPr>
              <a:t>冷蔵*%・空調*%・照明*%は推計です。照明が約*%前後とする資料もあり、実測で確かめます。</a:t>
            </a:r>
            <a:endParaRPr lang="en-US" sz="1800" dirty="0"/>
          </a:p>
        </p:txBody>
      </p:sp>
      <p:sp>
        <p:nvSpPr>
          <p:cNvPr id="15" name="Shape 13"/>
          <p:cNvSpPr/>
          <p:nvPr/>
        </p:nvSpPr>
        <p:spPr>
          <a:xfrm>
            <a:off x="9098051" y="1992376"/>
            <a:ext cx="2590724" cy="3134360"/>
          </a:xfrm>
          <a:prstGeom prst="roundRect">
            <a:avLst>
              <a:gd name="adj" fmla="val 2118"/>
            </a:avLst>
          </a:prstGeom>
          <a:solidFill>
            <a:srgbClr val="FFF3D1"/>
          </a:solidFill>
          <a:ln w="12700">
            <a:solidFill>
              <a:srgbClr val="FFF3D1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9098051" y="1992376"/>
            <a:ext cx="2590724" cy="128016"/>
          </a:xfrm>
          <a:prstGeom prst="rect">
            <a:avLst/>
          </a:prstGeom>
          <a:solidFill>
            <a:srgbClr val="7A4D00"/>
          </a:solidFill>
          <a:ln w="12700">
            <a:solidFill>
              <a:srgbClr val="7A4D0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9235211" y="2266696"/>
            <a:ext cx="2316404" cy="5054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7A4D00"/>
                </a:solidFill>
              </a:rPr>
              <a:t>故障・修理の頻度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9235211" y="2772156"/>
            <a:ext cx="2316404" cy="22174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800" dirty="0">
                <a:solidFill>
                  <a:srgbClr val="18202F"/>
                </a:solidFill>
              </a:rPr>
              <a:t>導入*年以上の冷蔵ケースで修理が増えていないか。過去*年の修理履歴を伺います。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8695" y="6419088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6506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  <p:sp>
        <p:nvSpPr>
          <p:cNvPr id="26" name="Sample Label"/>
          <p:cNvSpPr txBox="1"/>
          <p:nvPr/>
        </p:nvSpPr>
        <p:spPr>
          <a:xfrm>
            <a:off x="502920" y="6355080"/>
            <a:ext cx="6309360" cy="384048"/>
          </a:xfrm>
          <a:prstGeom prst="rect">
            <a:avLst/>
          </a:prstGeom>
          <a:solidFill>
            <a:srgbClr val="FFFFFF"/>
          </a:solidFill>
        </p:spPr>
        <p:txBody>
          <a:bodyPr wrap="none" lIns="91440" tIns="0" rIns="91440" bIns="0" anchor="ctr"/>
          <a:lstStyle/>
          <a:p>
            <a:r>
              <a:rPr lang="ja-JP" sz="1800" b="1">
                <a:solidFill>
                  <a:srgbClr val="C00000"/>
                </a:solidFill>
              </a:rPr>
              <a:t>※AIZNOH WORKs で作成した架空会社のサンプルデータ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11185855" cy="7315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74A85"/>
                </a:solidFill>
              </a:rPr>
              <a:t>提案の筋書き：困りごとから次の合意まで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02920" y="2089912"/>
            <a:ext cx="2178649" cy="1005840"/>
          </a:xfrm>
          <a:prstGeom prst="homePlate">
            <a:avLst/>
          </a:prstGeom>
          <a:solidFill>
            <a:srgbClr val="1F5FA8"/>
          </a:solidFill>
          <a:ln w="12700">
            <a:solidFill>
              <a:srgbClr val="1F5FA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85800" y="2135632"/>
            <a:ext cx="1630009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</a:rPr>
              <a:t>STEP 1</a:t>
            </a:r>
            <a:endParaRPr lang="en-US" sz="1100" dirty="0"/>
          </a:p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</a:rPr>
              <a:t>困りごとの確認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48640" y="3324352"/>
            <a:ext cx="2087209" cy="1793240"/>
          </a:xfrm>
          <a:prstGeom prst="roundRect">
            <a:avLst>
              <a:gd name="adj" fmla="val 3059"/>
            </a:avLst>
          </a:prstGeom>
          <a:solidFill>
            <a:srgbClr val="E8F0FA"/>
          </a:solidFill>
          <a:ln w="12700">
            <a:solidFill>
              <a:srgbClr val="E8F0F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3415792"/>
            <a:ext cx="1904329" cy="16103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8202F"/>
                </a:solidFill>
              </a:rPr>
              <a:t>電気代が*年で約*割上昇、月約*万円という状況を確認します。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2754721" y="2089912"/>
            <a:ext cx="2178649" cy="1005840"/>
          </a:xfrm>
          <a:prstGeom prst="chevron">
            <a:avLst/>
          </a:prstGeom>
          <a:solidFill>
            <a:srgbClr val="2A8F7A"/>
          </a:solidFill>
          <a:ln w="12700">
            <a:solidFill>
              <a:srgbClr val="2A8F7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321649" y="2135632"/>
            <a:ext cx="1264249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</a:rPr>
              <a:t>STEP 2</a:t>
            </a:r>
            <a:endParaRPr lang="en-US" sz="1100" dirty="0"/>
          </a:p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</a:rPr>
              <a:t>内訳で分けて考える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2800441" y="3324352"/>
            <a:ext cx="2087209" cy="1793240"/>
          </a:xfrm>
          <a:prstGeom prst="roundRect">
            <a:avLst>
              <a:gd name="adj" fmla="val 3059"/>
            </a:avLst>
          </a:prstGeom>
          <a:solidFill>
            <a:srgbClr val="F2FAF7"/>
          </a:solidFill>
          <a:ln w="12700">
            <a:solidFill>
              <a:srgbClr val="F2FAF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891881" y="3415792"/>
            <a:ext cx="1904329" cy="16103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8202F"/>
                </a:solidFill>
              </a:rPr>
              <a:t>照明と冷蔵を分けて見ます。内訳は推計で、実測で確かめます。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5006523" y="2089912"/>
            <a:ext cx="2178649" cy="1005840"/>
          </a:xfrm>
          <a:prstGeom prst="chevron">
            <a:avLst/>
          </a:prstGeom>
          <a:solidFill>
            <a:srgbClr val="1B5E20"/>
          </a:solidFill>
          <a:ln w="12700">
            <a:solidFill>
              <a:srgbClr val="1B5E2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573451" y="2135632"/>
            <a:ext cx="1264249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</a:rPr>
              <a:t>STEP 3</a:t>
            </a:r>
            <a:endParaRPr lang="en-US" sz="1100" dirty="0"/>
          </a:p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</a:rPr>
              <a:t>LED先行で効果確認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052243" y="3324352"/>
            <a:ext cx="2087209" cy="1793240"/>
          </a:xfrm>
          <a:prstGeom prst="roundRect">
            <a:avLst>
              <a:gd name="adj" fmla="val 3059"/>
            </a:avLst>
          </a:prstGeom>
          <a:solidFill>
            <a:srgbClr val="E8F5E9"/>
          </a:solidFill>
          <a:ln w="12700">
            <a:solidFill>
              <a:srgbClr val="E8F5E9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5143683" y="3415792"/>
            <a:ext cx="1904329" cy="16103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8202F"/>
                </a:solidFill>
              </a:rPr>
              <a:t>回収が速いLEDから始める案を、仮定つきの数字でお示しします。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7258324" y="2089912"/>
            <a:ext cx="2178649" cy="1005840"/>
          </a:xfrm>
          <a:prstGeom prst="chevron">
            <a:avLst/>
          </a:prstGeom>
          <a:solidFill>
            <a:srgbClr val="7A4D00"/>
          </a:solidFill>
          <a:ln w="12700">
            <a:solidFill>
              <a:srgbClr val="7A4D0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825252" y="2135632"/>
            <a:ext cx="1264249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</a:rPr>
              <a:t>STEP 4</a:t>
            </a:r>
            <a:endParaRPr lang="en-US" sz="1100" dirty="0"/>
          </a:p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</a:rPr>
              <a:t>冷蔵ケースは二段階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7304044" y="3324352"/>
            <a:ext cx="2087209" cy="1793240"/>
          </a:xfrm>
          <a:prstGeom prst="roundRect">
            <a:avLst>
              <a:gd name="adj" fmla="val 3059"/>
            </a:avLst>
          </a:prstGeom>
          <a:solidFill>
            <a:srgbClr val="FFF3D1"/>
          </a:solidFill>
          <a:ln w="12700">
            <a:solidFill>
              <a:srgbClr val="FFF3D1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7395484" y="3415792"/>
            <a:ext cx="1904329" cy="16103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8202F"/>
                </a:solidFill>
              </a:rPr>
              <a:t>補助金と実測を揃えてから判断し、施工条件も店長の目線で確認します。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9510126" y="2089912"/>
            <a:ext cx="2178649" cy="1005840"/>
          </a:xfrm>
          <a:prstGeom prst="chevron">
            <a:avLst/>
          </a:prstGeom>
          <a:solidFill>
            <a:srgbClr val="6A2790"/>
          </a:solidFill>
          <a:ln w="12700">
            <a:solidFill>
              <a:srgbClr val="6A2790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0077054" y="2135632"/>
            <a:ext cx="1264249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</a:rPr>
              <a:t>STEP 5</a:t>
            </a:r>
            <a:endParaRPr lang="en-US" sz="1100" dirty="0"/>
          </a:p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</a:rPr>
              <a:t>次の合意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9555846" y="3324352"/>
            <a:ext cx="2087209" cy="1793240"/>
          </a:xfrm>
          <a:prstGeom prst="roundRect">
            <a:avLst>
              <a:gd name="adj" fmla="val 3059"/>
            </a:avLst>
          </a:prstGeom>
          <a:solidFill>
            <a:srgbClr val="F5E9FA"/>
          </a:solidFill>
          <a:ln w="12700">
            <a:solidFill>
              <a:srgbClr val="F5E9FA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9647286" y="3415792"/>
            <a:ext cx="1904329" cy="16103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8202F"/>
                </a:solidFill>
              </a:rPr>
              <a:t>現地診断、資料のご提供、再提案の日程を決めます。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8695" y="6419088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6506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  <p:sp>
        <p:nvSpPr>
          <p:cNvPr id="26" name="Sample Label"/>
          <p:cNvSpPr txBox="1"/>
          <p:nvPr/>
        </p:nvSpPr>
        <p:spPr>
          <a:xfrm>
            <a:off x="502920" y="6355080"/>
            <a:ext cx="6309360" cy="384048"/>
          </a:xfrm>
          <a:prstGeom prst="rect">
            <a:avLst/>
          </a:prstGeom>
          <a:solidFill>
            <a:srgbClr val="FFFFFF"/>
          </a:solidFill>
        </p:spPr>
        <p:txBody>
          <a:bodyPr wrap="none" lIns="91440" tIns="0" rIns="91440" bIns="0" anchor="ctr"/>
          <a:lstStyle/>
          <a:p>
            <a:r>
              <a:rPr lang="ja-JP" sz="1800" b="1">
                <a:solidFill>
                  <a:srgbClr val="C00000"/>
                </a:solidFill>
              </a:rPr>
              <a:t>※AIZNOH WORKs で作成した架空会社のサンプルデータ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11185855" cy="7315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74A85"/>
                </a:solidFill>
              </a:rPr>
              <a:t>必要なデータ：推計を実測に置き換える</a:t>
            </a:r>
            <a:endParaRPr lang="en-US" sz="26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1234440"/>
          <a:ext cx="11185855" cy="914400"/>
        </p:xfrm>
        <a:graphic>
          <a:graphicData uri="http://schemas.openxmlformats.org/drawingml/2006/table">
            <a:tbl>
              <a:tblPr/>
              <a:tblGrid>
                <a:gridCol w="3728618"/>
                <a:gridCol w="3728618"/>
                <a:gridCol w="3728618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</a:rPr>
                        <a:t>データ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5FA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</a:rPr>
                        <a:t>使い道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5FA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</a:rPr>
                        <a:t>確かめ方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5FA8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直近*か月の電気明細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削減額・回収年数の試算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貴社からご提供いただく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冷蔵ケースの機種・台数・年式・冷媒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6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削減率の試算、補助金の対象確認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6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設備台帳と現地調査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6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機器の定格・運転時間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用途別内訳の再計算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現地調査で確認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過去*年の修理履歴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6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更新の優先区画の判断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6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店長に伺う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6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*店舗の所在地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自治体の補助制度の確認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貴社に伺う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閉店後の施工条件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6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施工計画・追加費用の確認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6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警備解除・搬入・商品退避先を現地で確認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6FC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8695" y="6419088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6506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  <p:sp>
        <p:nvSpPr>
          <p:cNvPr id="26" name="Sample Label"/>
          <p:cNvSpPr txBox="1"/>
          <p:nvPr/>
        </p:nvSpPr>
        <p:spPr>
          <a:xfrm>
            <a:off x="502920" y="6355080"/>
            <a:ext cx="6309360" cy="384048"/>
          </a:xfrm>
          <a:prstGeom prst="rect">
            <a:avLst/>
          </a:prstGeom>
          <a:solidFill>
            <a:srgbClr val="FFFFFF"/>
          </a:solidFill>
        </p:spPr>
        <p:txBody>
          <a:bodyPr wrap="none" lIns="91440" tIns="0" rIns="91440" bIns="0" anchor="ctr"/>
          <a:lstStyle/>
          <a:p>
            <a:r>
              <a:rPr lang="ja-JP" sz="1800" b="1">
                <a:solidFill>
                  <a:srgbClr val="C00000"/>
                </a:solidFill>
              </a:rPr>
              <a:t>※AIZNOH WORKs で作成した架空会社のサンプルデータ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11185855" cy="7315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74A85"/>
                </a:solidFill>
              </a:rPr>
              <a:t>電気代の内訳：冷蔵・冷凍ケースが最大の使い道</a:t>
            </a:r>
            <a:endParaRPr lang="en-US" sz="2600" dirty="0"/>
          </a:p>
        </p:txBody>
      </p:sp>
      <p:graphicFrame>
        <p:nvGraphicFramePr>
          <p:cNvPr id="3" name="Chart 0" descr=""/>
          <p:cNvGraphicFramePr/>
          <p:nvPr/>
        </p:nvGraphicFramePr>
        <p:xfrm>
          <a:off x="502920" y="1234440"/>
          <a:ext cx="6766560" cy="46634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4" name="Text 1"/>
          <p:cNvSpPr/>
          <p:nvPr/>
        </p:nvSpPr>
        <p:spPr>
          <a:xfrm>
            <a:off x="502920" y="5897880"/>
            <a:ext cx="6766560" cy="3657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7A4D00"/>
                </a:solidFill>
              </a:rPr>
              <a:t>*店舗合計の推計</a:t>
            </a:r>
            <a:endParaRPr lang="en-US" sz="1100" dirty="0"/>
          </a:p>
        </p:txBody>
      </p:sp>
      <p:sp>
        <p:nvSpPr>
          <p:cNvPr id="5" name="Shape 2"/>
          <p:cNvSpPr/>
          <p:nvPr/>
        </p:nvSpPr>
        <p:spPr>
          <a:xfrm>
            <a:off x="7498080" y="1234440"/>
            <a:ext cx="4190695" cy="4663440"/>
          </a:xfrm>
          <a:prstGeom prst="roundRect">
            <a:avLst>
              <a:gd name="adj" fmla="val 1309"/>
            </a:avLst>
          </a:prstGeom>
          <a:solidFill>
            <a:srgbClr val="F1F6FC"/>
          </a:solidFill>
          <a:ln w="12700">
            <a:solidFill>
              <a:srgbClr val="F1F6FC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635240" y="1325880"/>
            <a:ext cx="3916375" cy="44805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8202F"/>
                </a:solidFill>
              </a:rPr>
              <a:t>冷蔵・冷凍ケースが*%で、年約*万円にあたる（年*万円で換算）</a:t>
            </a:r>
            <a:endParaRPr lang="en-US" sz="15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8202F"/>
                </a:solidFill>
              </a:rPr>
              <a:t>照明は*%で、削減額の上限は低い</a:t>
            </a:r>
            <a:endParaRPr lang="en-US" sz="15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8202F"/>
                </a:solidFill>
              </a:rPr>
              <a:t>内訳は推計のため、電気明細と実測で確かめる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8695" y="6419088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6506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  <p:sp>
        <p:nvSpPr>
          <p:cNvPr id="26" name="Sample Label"/>
          <p:cNvSpPr txBox="1"/>
          <p:nvPr/>
        </p:nvSpPr>
        <p:spPr>
          <a:xfrm>
            <a:off x="502920" y="6355080"/>
            <a:ext cx="6309360" cy="384048"/>
          </a:xfrm>
          <a:prstGeom prst="rect">
            <a:avLst/>
          </a:prstGeom>
          <a:solidFill>
            <a:srgbClr val="FFFFFF"/>
          </a:solidFill>
        </p:spPr>
        <p:txBody>
          <a:bodyPr wrap="none" lIns="91440" tIns="0" rIns="91440" bIns="0" anchor="ctr"/>
          <a:lstStyle/>
          <a:p>
            <a:r>
              <a:rPr lang="ja-JP" sz="1800" b="1">
                <a:solidFill>
                  <a:srgbClr val="C00000"/>
                </a:solidFill>
              </a:rPr>
              <a:t>※AIZNOH WORKs で作成した架空会社のサンプルデータ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11185855" cy="7315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74A85"/>
                </a:solidFill>
              </a:rPr>
              <a:t>影響の試算：回収はLEDが最も速い</a:t>
            </a:r>
            <a:pPr indent="0" marL="0">
              <a:buNone/>
            </a:pPr>
            <a:r>
              <a:rPr lang="en-US" sz="2600" b="1" dirty="0">
                <a:solidFill>
                  <a:srgbClr val="7A4D00"/>
                </a:solidFill>
              </a:rPr>
              <a:t>（仮定）</a:t>
            </a:r>
            <a:endParaRPr lang="en-US" sz="2600" dirty="0"/>
          </a:p>
        </p:txBody>
      </p:sp>
      <p:graphicFrame>
        <p:nvGraphicFramePr>
          <p:cNvPr id="3" name="Chart 0" descr=""/>
          <p:cNvGraphicFramePr/>
          <p:nvPr/>
        </p:nvGraphicFramePr>
        <p:xfrm>
          <a:off x="502920" y="1234440"/>
          <a:ext cx="6766560" cy="46634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4" name="Text 1"/>
          <p:cNvSpPr/>
          <p:nvPr/>
        </p:nvSpPr>
        <p:spPr>
          <a:xfrm>
            <a:off x="502920" y="5897880"/>
            <a:ext cx="6766560" cy="3657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7A4D00"/>
                </a:solidFill>
              </a:rPr>
              <a:t>補助金なし。削減率はLED*%・冷蔵*%</a:t>
            </a:r>
            <a:pPr indent="0" marL="0">
              <a:buNone/>
            </a:pPr>
            <a:r>
              <a:rPr lang="en-US" sz="1100" b="1" dirty="0">
                <a:solidFill>
                  <a:srgbClr val="7A4D00"/>
                </a:solidFill>
              </a:rPr>
              <a:t>（仮定）</a:t>
            </a:r>
            <a:endParaRPr lang="en-US" sz="1100" dirty="0"/>
          </a:p>
        </p:txBody>
      </p:sp>
      <p:sp>
        <p:nvSpPr>
          <p:cNvPr id="5" name="Shape 2"/>
          <p:cNvSpPr/>
          <p:nvPr/>
        </p:nvSpPr>
        <p:spPr>
          <a:xfrm>
            <a:off x="7498080" y="1234440"/>
            <a:ext cx="4190695" cy="4663440"/>
          </a:xfrm>
          <a:prstGeom prst="roundRect">
            <a:avLst>
              <a:gd name="adj" fmla="val 1309"/>
            </a:avLst>
          </a:prstGeom>
          <a:solidFill>
            <a:srgbClr val="F1F6FC"/>
          </a:solidFill>
          <a:ln w="12700">
            <a:solidFill>
              <a:srgbClr val="F1F6FC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635240" y="1325880"/>
            <a:ext cx="3916375" cy="44805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8202F"/>
                </a:solidFill>
              </a:rPr>
              <a:t>年間削減費：LED約*万円、冷蔵ケース約*万円</a:t>
            </a:r>
            <a:pPr indent="0" marL="0">
              <a:spcAft>
                <a:spcPts val="800"/>
              </a:spcAft>
              <a:buNone/>
            </a:pPr>
            <a:r>
              <a:rPr lang="en-US" sz="1500" b="1" dirty="0">
                <a:solidFill>
                  <a:srgbClr val="7A4D00"/>
                </a:solidFill>
              </a:rPr>
              <a:t>（仮定）</a:t>
            </a:r>
            <a:endParaRPr lang="en-US" sz="15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8202F"/>
                </a:solidFill>
              </a:rPr>
              <a:t>補助率*/*</a:t>
            </a:r>
            <a:pPr indent="0" marL="0">
              <a:spcAft>
                <a:spcPts val="800"/>
              </a:spcAft>
              <a:buNone/>
            </a:pPr>
            <a:r>
              <a:rPr lang="en-US" sz="1500" b="1" dirty="0">
                <a:solidFill>
                  <a:srgbClr val="7A4D00"/>
                </a:solidFill>
              </a:rPr>
              <a:t>（仮定）</a:t>
            </a:r>
            <a:pPr indent="0" marL="0">
              <a:spcAft>
                <a:spcPts val="800"/>
              </a:spcAft>
              <a:buNone/>
            </a:pPr>
            <a:r>
              <a:rPr lang="en-US" sz="1500" dirty="0">
                <a:solidFill>
                  <a:srgbClr val="18202F"/>
                </a:solidFill>
              </a:rPr>
              <a:t>ならLED約*年、冷蔵ケース約*年。補助率*/*</a:t>
            </a:r>
            <a:pPr indent="0" marL="0">
              <a:spcAft>
                <a:spcPts val="800"/>
              </a:spcAft>
              <a:buNone/>
            </a:pPr>
            <a:r>
              <a:rPr lang="en-US" sz="1500" b="1" dirty="0">
                <a:solidFill>
                  <a:srgbClr val="7A4D00"/>
                </a:solidFill>
              </a:rPr>
              <a:t>（仮定）</a:t>
            </a:r>
            <a:pPr indent="0" marL="0">
              <a:spcAft>
                <a:spcPts val="800"/>
              </a:spcAft>
              <a:buNone/>
            </a:pPr>
            <a:r>
              <a:rPr lang="en-US" sz="1500" dirty="0">
                <a:solidFill>
                  <a:srgbClr val="18202F"/>
                </a:solidFill>
              </a:rPr>
              <a:t>なら冷蔵ケース約*年</a:t>
            </a:r>
            <a:endParaRPr lang="en-US" sz="15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8202F"/>
                </a:solidFill>
              </a:rPr>
              <a:t>削減額は費用の減少で売上ではない。保守費・金利・夜間割増費などは未算入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8695" y="6419088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6506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  <p:sp>
        <p:nvSpPr>
          <p:cNvPr id="26" name="Sample Label"/>
          <p:cNvSpPr txBox="1"/>
          <p:nvPr/>
        </p:nvSpPr>
        <p:spPr>
          <a:xfrm>
            <a:off x="502920" y="6355080"/>
            <a:ext cx="6309360" cy="384048"/>
          </a:xfrm>
          <a:prstGeom prst="rect">
            <a:avLst/>
          </a:prstGeom>
          <a:solidFill>
            <a:srgbClr val="FFFFFF"/>
          </a:solidFill>
        </p:spPr>
        <p:txBody>
          <a:bodyPr wrap="none" lIns="91440" tIns="0" rIns="91440" bIns="0" anchor="ctr"/>
          <a:lstStyle/>
          <a:p>
            <a:r>
              <a:rPr lang="ja-JP" sz="1800" b="1">
                <a:solidFill>
                  <a:srgbClr val="C00000"/>
                </a:solidFill>
              </a:rPr>
              <a:t>※AIZNOH WORKs で作成した架空会社のサンプルデータ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11185855" cy="7315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74A85"/>
                </a:solidFill>
              </a:rPr>
              <a:t>改善案：段階ごとに判断できる選択肢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02920" y="1647698"/>
            <a:ext cx="2590724" cy="3171190"/>
          </a:xfrm>
          <a:prstGeom prst="roundRect">
            <a:avLst>
              <a:gd name="adj" fmla="val 2118"/>
            </a:avLst>
          </a:prstGeom>
          <a:solidFill>
            <a:srgbClr val="E8F0FA"/>
          </a:solidFill>
          <a:ln w="12700">
            <a:solidFill>
              <a:srgbClr val="E8F0F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02920" y="1647698"/>
            <a:ext cx="2590724" cy="128016"/>
          </a:xfrm>
          <a:prstGeom prst="rect">
            <a:avLst/>
          </a:prstGeom>
          <a:solidFill>
            <a:srgbClr val="1F5FA8"/>
          </a:solidFill>
          <a:ln w="12700">
            <a:solidFill>
              <a:srgbClr val="1F5FA8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922018"/>
            <a:ext cx="2316404" cy="8737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1F5FA8"/>
                </a:solidFill>
              </a:rPr>
              <a:t>LED照明の先行更新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640080" y="2795778"/>
            <a:ext cx="2316404" cy="188595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800" dirty="0">
                <a:solidFill>
                  <a:srgbClr val="18202F"/>
                </a:solidFill>
              </a:rPr>
              <a:t>約*万円で蛍光灯約*本を更新し、削減の実績を確かめます。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3367964" y="1647698"/>
            <a:ext cx="2590724" cy="3171190"/>
          </a:xfrm>
          <a:prstGeom prst="roundRect">
            <a:avLst>
              <a:gd name="adj" fmla="val 2118"/>
            </a:avLst>
          </a:prstGeom>
          <a:solidFill>
            <a:srgbClr val="F2FAF7"/>
          </a:solidFill>
          <a:ln w="12700">
            <a:solidFill>
              <a:srgbClr val="F2FAF7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3367964" y="1647698"/>
            <a:ext cx="2590724" cy="128016"/>
          </a:xfrm>
          <a:prstGeom prst="rect">
            <a:avLst/>
          </a:prstGeom>
          <a:solidFill>
            <a:srgbClr val="2A8F7A"/>
          </a:solidFill>
          <a:ln w="12700">
            <a:solidFill>
              <a:srgbClr val="2A8F7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505124" y="1922018"/>
            <a:ext cx="2316404" cy="8737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A8F7A"/>
                </a:solidFill>
              </a:rPr>
              <a:t>冷蔵ケースの段階更新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3505124" y="2795778"/>
            <a:ext cx="2316404" cy="188595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800" dirty="0">
                <a:solidFill>
                  <a:srgbClr val="18202F"/>
                </a:solidFill>
              </a:rPr>
              <a:t>オープン型を扉付き省エネ型へ。区画ごとに閉店後施工し、補助金で負担を下げる方針です。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6233008" y="1647698"/>
            <a:ext cx="2590724" cy="3171190"/>
          </a:xfrm>
          <a:prstGeom prst="roundRect">
            <a:avLst>
              <a:gd name="adj" fmla="val 2118"/>
            </a:avLst>
          </a:prstGeom>
          <a:solidFill>
            <a:srgbClr val="E8F5E9"/>
          </a:solidFill>
          <a:ln w="12700">
            <a:solidFill>
              <a:srgbClr val="E8F5E9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233008" y="1647698"/>
            <a:ext cx="2590724" cy="128016"/>
          </a:xfrm>
          <a:prstGeom prst="rect">
            <a:avLst/>
          </a:prstGeom>
          <a:solidFill>
            <a:srgbClr val="1B5E20"/>
          </a:solidFill>
          <a:ln w="12700">
            <a:solidFill>
              <a:srgbClr val="1B5E2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370168" y="1922018"/>
            <a:ext cx="2316404" cy="8737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1B5E20"/>
                </a:solidFill>
              </a:rPr>
              <a:t>補助金が使えない場合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6370168" y="2795778"/>
            <a:ext cx="2316404" cy="188595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800" dirty="0">
                <a:solidFill>
                  <a:srgbClr val="18202F"/>
                </a:solidFill>
              </a:rPr>
              <a:t>故障リスクの高い区画だけ先に更新する案、またはリース案をご用意します。</a:t>
            </a:r>
            <a:endParaRPr lang="en-US" sz="1800" dirty="0"/>
          </a:p>
        </p:txBody>
      </p:sp>
      <p:sp>
        <p:nvSpPr>
          <p:cNvPr id="15" name="Shape 13"/>
          <p:cNvSpPr/>
          <p:nvPr/>
        </p:nvSpPr>
        <p:spPr>
          <a:xfrm>
            <a:off x="9098051" y="1647698"/>
            <a:ext cx="2590724" cy="3171190"/>
          </a:xfrm>
          <a:prstGeom prst="roundRect">
            <a:avLst>
              <a:gd name="adj" fmla="val 2118"/>
            </a:avLst>
          </a:prstGeom>
          <a:solidFill>
            <a:srgbClr val="FFF3D1"/>
          </a:solidFill>
          <a:ln w="12700">
            <a:solidFill>
              <a:srgbClr val="FFF3D1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9098051" y="1647698"/>
            <a:ext cx="2590724" cy="128016"/>
          </a:xfrm>
          <a:prstGeom prst="rect">
            <a:avLst/>
          </a:prstGeom>
          <a:solidFill>
            <a:srgbClr val="7A4D00"/>
          </a:solidFill>
          <a:ln w="12700">
            <a:solidFill>
              <a:srgbClr val="7A4D0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9235211" y="1922018"/>
            <a:ext cx="2316404" cy="8737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7A4D00"/>
                </a:solidFill>
              </a:rPr>
              <a:t>内訳の分かる見積もり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9235211" y="2795778"/>
            <a:ext cx="2316404" cy="188595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800" dirty="0">
                <a:solidFill>
                  <a:srgbClr val="18202F"/>
                </a:solidFill>
              </a:rPr>
              <a:t>事前調査で配管・分電盤まで確認し、材料費等記載見積書で内訳をお示しします。</a:t>
            </a:r>
            <a:endParaRPr lang="en-US" sz="1800" dirty="0"/>
          </a:p>
        </p:txBody>
      </p:sp>
      <p:sp>
        <p:nvSpPr>
          <p:cNvPr id="19" name="Shape 17"/>
          <p:cNvSpPr/>
          <p:nvPr/>
        </p:nvSpPr>
        <p:spPr>
          <a:xfrm>
            <a:off x="502920" y="5047488"/>
            <a:ext cx="11185855" cy="596265"/>
          </a:xfrm>
          <a:prstGeom prst="roundRect">
            <a:avLst>
              <a:gd name="adj" fmla="val 9201"/>
            </a:avLst>
          </a:prstGeom>
          <a:solidFill>
            <a:srgbClr val="F1F6FC"/>
          </a:solidFill>
          <a:ln w="9525">
            <a:solidFill>
              <a:srgbClr val="D5DCE6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40080" y="5120640"/>
            <a:ext cx="10911535" cy="504825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8202F"/>
                </a:solidFill>
              </a:rPr>
              <a:t>冷蔵ケースはLEDの実績を転用せず、負荷・冷媒・温度条件から別に試算します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8695" y="6419088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6506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  <p:sp>
        <p:nvSpPr>
          <p:cNvPr id="26" name="Sample Label"/>
          <p:cNvSpPr txBox="1"/>
          <p:nvPr/>
        </p:nvSpPr>
        <p:spPr>
          <a:xfrm>
            <a:off x="502920" y="6355080"/>
            <a:ext cx="6309360" cy="384048"/>
          </a:xfrm>
          <a:prstGeom prst="rect">
            <a:avLst/>
          </a:prstGeom>
          <a:solidFill>
            <a:srgbClr val="FFFFFF"/>
          </a:solidFill>
        </p:spPr>
        <p:txBody>
          <a:bodyPr wrap="none" lIns="91440" tIns="0" rIns="91440" bIns="0" anchor="ctr"/>
          <a:lstStyle/>
          <a:p>
            <a:r>
              <a:rPr lang="ja-JP" sz="1800" b="1">
                <a:solidFill>
                  <a:srgbClr val="C00000"/>
                </a:solidFill>
              </a:rPr>
              <a:t>※AIZNOH WORKs で作成した架空会社のサンプルデータ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9814255" cy="7315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74A85"/>
                </a:solidFill>
              </a:rPr>
              <a:t>AI の活用：電力データで運転を見直す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10454335" y="411480"/>
            <a:ext cx="1234440" cy="411480"/>
          </a:xfrm>
          <a:prstGeom prst="roundRect">
            <a:avLst>
              <a:gd name="adj" fmla="val 44444"/>
            </a:avLst>
          </a:prstGeom>
          <a:solidFill>
            <a:srgbClr val="2A8F7A"/>
          </a:solidFill>
          <a:ln w="12700">
            <a:solidFill>
              <a:srgbClr val="2A8F7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454335" y="411480"/>
            <a:ext cx="1234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AI 活用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02920" y="2111502"/>
            <a:ext cx="11185855" cy="2011680"/>
          </a:xfrm>
          <a:prstGeom prst="roundRect">
            <a:avLst>
              <a:gd name="adj" fmla="val 2727"/>
            </a:avLst>
          </a:prstGeom>
          <a:solidFill>
            <a:srgbClr val="F2FAF7"/>
          </a:solidFill>
          <a:ln w="12700">
            <a:solidFill>
              <a:srgbClr val="F2FAF7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02920" y="2111502"/>
            <a:ext cx="11185855" cy="128016"/>
          </a:xfrm>
          <a:prstGeom prst="rect">
            <a:avLst/>
          </a:prstGeom>
          <a:solidFill>
            <a:srgbClr val="2A8F7A"/>
          </a:solidFill>
          <a:ln w="12700">
            <a:solidFill>
              <a:srgbClr val="2A8F7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0080" y="2385822"/>
            <a:ext cx="10911535" cy="5054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A8F7A"/>
                </a:solidFill>
              </a:rPr>
              <a:t>AIで電力データを解析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640080" y="2891282"/>
            <a:ext cx="10911535" cy="10947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800" dirty="0">
                <a:solidFill>
                  <a:srgbClr val="18202F"/>
                </a:solidFill>
              </a:rPr>
              <a:t>スマートメーターの*分値をAIで解析し、空調・冷蔵の運転を最適化します。</a:t>
            </a:r>
            <a:pPr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rgbClr val="8A1C1C"/>
                </a:solidFill>
              </a:rPr>
              <a:t>【要確認：データ取得の可否と削減率】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502920" y="4351782"/>
            <a:ext cx="11185855" cy="596265"/>
          </a:xfrm>
          <a:prstGeom prst="roundRect">
            <a:avLst>
              <a:gd name="adj" fmla="val 9201"/>
            </a:avLst>
          </a:prstGeom>
          <a:solidFill>
            <a:srgbClr val="F1F6FC"/>
          </a:solidFill>
          <a:ln w="9525">
            <a:solidFill>
              <a:srgbClr val="D5DCE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40080" y="4424934"/>
            <a:ext cx="10911535" cy="504825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8202F"/>
                </a:solidFill>
              </a:rPr>
              <a:t>設備更新とあわせた運用改善の選択肢です。効果は確認してからお示しします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8695" y="6419088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6506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  <p:sp>
        <p:nvSpPr>
          <p:cNvPr id="26" name="Sample Label"/>
          <p:cNvSpPr txBox="1"/>
          <p:nvPr/>
        </p:nvSpPr>
        <p:spPr>
          <a:xfrm>
            <a:off x="502920" y="6355080"/>
            <a:ext cx="6309360" cy="384048"/>
          </a:xfrm>
          <a:prstGeom prst="rect">
            <a:avLst/>
          </a:prstGeom>
          <a:solidFill>
            <a:srgbClr val="FFFFFF"/>
          </a:solidFill>
        </p:spPr>
        <p:txBody>
          <a:bodyPr wrap="none" lIns="91440" tIns="0" rIns="91440" bIns="0" anchor="ctr"/>
          <a:lstStyle/>
          <a:p>
            <a:r>
              <a:rPr lang="ja-JP" sz="1800" b="1">
                <a:solidFill>
                  <a:srgbClr val="C00000"/>
                </a:solidFill>
              </a:rPr>
              <a:t>※AIZNOH WORKs で作成した架空会社のサンプルデータ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11185855" cy="7315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74A85"/>
                </a:solidFill>
              </a:rPr>
              <a:t>小さく試す検証：数字で効果を確かめる</a:t>
            </a:r>
            <a:endParaRPr lang="en-US" sz="26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1234440"/>
          <a:ext cx="11185855" cy="914400"/>
        </p:xfrm>
        <a:graphic>
          <a:graphicData uri="http://schemas.openxmlformats.org/drawingml/2006/table">
            <a:tbl>
              <a:tblPr/>
              <a:tblGrid>
                <a:gridCol w="3728618"/>
                <a:gridCol w="3728618"/>
                <a:gridCol w="3728618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</a:rPr>
                        <a:t>検証すること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5FA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</a:rPr>
                        <a:t>評価の指標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5FA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</a:rPr>
                        <a:t>確かめ方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5FA8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LED先行更新の効果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照明分の電力量と電気代の変化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料金単価の変動と使用量の変化を分けて比べる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冷蔵ケース*台の計測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6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消費電力、推計の内訳との差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6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*台の消費電力を計測する</a:t>
                      </a:r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8A1C1C"/>
                          </a:solidFill>
                        </a:rPr>
                        <a:t>【要確認：計測期間】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6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閉店後施工の条件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商品の温度維持、翌朝の開店への影響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区画を分けて施工条件を確認する</a:t>
                      </a:r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8A1C1C"/>
                          </a:solidFill>
                        </a:rPr>
                        <a:t>【要確認：対象区画】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8695" y="6419088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6506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  <p:sp>
        <p:nvSpPr>
          <p:cNvPr id="26" name="Sample Label"/>
          <p:cNvSpPr txBox="1"/>
          <p:nvPr/>
        </p:nvSpPr>
        <p:spPr>
          <a:xfrm>
            <a:off x="502920" y="6355080"/>
            <a:ext cx="6309360" cy="384048"/>
          </a:xfrm>
          <a:prstGeom prst="rect">
            <a:avLst/>
          </a:prstGeom>
          <a:solidFill>
            <a:srgbClr val="FFFFFF"/>
          </a:solidFill>
        </p:spPr>
        <p:txBody>
          <a:bodyPr wrap="none" lIns="91440" tIns="0" rIns="91440" bIns="0" anchor="ctr"/>
          <a:lstStyle/>
          <a:p>
            <a:r>
              <a:rPr lang="ja-JP" sz="1800" b="1">
                <a:solidFill>
                  <a:srgbClr val="C00000"/>
                </a:solidFill>
              </a:rPr>
              <a:t>※AIZNOH WORKs で作成した架空会社のサンプルデータ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11185855" cy="7315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74A85"/>
                </a:solidFill>
              </a:rPr>
              <a:t>導入の手順：診断から段階的な更新へ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02920" y="2207768"/>
            <a:ext cx="2178649" cy="1005840"/>
          </a:xfrm>
          <a:prstGeom prst="homePlate">
            <a:avLst/>
          </a:prstGeom>
          <a:solidFill>
            <a:srgbClr val="1F5FA8"/>
          </a:solidFill>
          <a:ln w="12700">
            <a:solidFill>
              <a:srgbClr val="1F5FA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85800" y="2253488"/>
            <a:ext cx="1630009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</a:rPr>
              <a:t>STEP 1</a:t>
            </a:r>
            <a:endParaRPr lang="en-US" sz="1100" dirty="0"/>
          </a:p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</a:rPr>
              <a:t>目安の確認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48640" y="3442208"/>
            <a:ext cx="2087209" cy="1498600"/>
          </a:xfrm>
          <a:prstGeom prst="roundRect">
            <a:avLst>
              <a:gd name="adj" fmla="val 3661"/>
            </a:avLst>
          </a:prstGeom>
          <a:solidFill>
            <a:srgbClr val="E8F0FA"/>
          </a:solidFill>
          <a:ln w="12700">
            <a:solidFill>
              <a:srgbClr val="E8F0F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3533648"/>
            <a:ext cx="1904329" cy="13157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8202F"/>
                </a:solidFill>
              </a:rPr>
              <a:t>許容投資額と回収期間の目安、施工への懸念を伺います。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2754721" y="2207768"/>
            <a:ext cx="2178649" cy="1005840"/>
          </a:xfrm>
          <a:prstGeom prst="chevron">
            <a:avLst/>
          </a:prstGeom>
          <a:solidFill>
            <a:srgbClr val="2A8F7A"/>
          </a:solidFill>
          <a:ln w="12700">
            <a:solidFill>
              <a:srgbClr val="2A8F7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321649" y="2253488"/>
            <a:ext cx="1264249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</a:rPr>
              <a:t>STEP 2</a:t>
            </a:r>
            <a:endParaRPr lang="en-US" sz="1100" dirty="0"/>
          </a:p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</a:rPr>
              <a:t>資料提供と現地診断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2800441" y="3442208"/>
            <a:ext cx="2087209" cy="1498600"/>
          </a:xfrm>
          <a:prstGeom prst="roundRect">
            <a:avLst>
              <a:gd name="adj" fmla="val 3661"/>
            </a:avLst>
          </a:prstGeom>
          <a:solidFill>
            <a:srgbClr val="F2FAF7"/>
          </a:solidFill>
          <a:ln w="12700">
            <a:solidFill>
              <a:srgbClr val="F2FAF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891881" y="3533648"/>
            <a:ext cx="1904329" cy="13157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8202F"/>
                </a:solidFill>
              </a:rPr>
              <a:t>電気明細・設備台帳をいただき、現地で施工条件を確認します。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5006523" y="2207768"/>
            <a:ext cx="2178649" cy="1005840"/>
          </a:xfrm>
          <a:prstGeom prst="chevron">
            <a:avLst/>
          </a:prstGeom>
          <a:solidFill>
            <a:srgbClr val="1B5E20"/>
          </a:solidFill>
          <a:ln w="12700">
            <a:solidFill>
              <a:srgbClr val="1B5E2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573451" y="2253488"/>
            <a:ext cx="1264249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</a:rPr>
              <a:t>STEP 3</a:t>
            </a:r>
            <a:endParaRPr lang="en-US" sz="1100" dirty="0"/>
          </a:p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</a:rPr>
              <a:t>補助金の適合確認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052243" y="3442208"/>
            <a:ext cx="2087209" cy="1498600"/>
          </a:xfrm>
          <a:prstGeom prst="roundRect">
            <a:avLst>
              <a:gd name="adj" fmla="val 3661"/>
            </a:avLst>
          </a:prstGeom>
          <a:solidFill>
            <a:srgbClr val="E8F5E9"/>
          </a:solidFill>
          <a:ln w="12700">
            <a:solidFill>
              <a:srgbClr val="E8F5E9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5143683" y="3533648"/>
            <a:ext cx="1904329" cy="13157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8202F"/>
                </a:solidFill>
              </a:rPr>
              <a:t>公募要領で対象・補助率・着手条件を確認します。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7258324" y="2207768"/>
            <a:ext cx="2178649" cy="1005840"/>
          </a:xfrm>
          <a:prstGeom prst="chevron">
            <a:avLst/>
          </a:prstGeom>
          <a:solidFill>
            <a:srgbClr val="7A4D00"/>
          </a:solidFill>
          <a:ln w="12700">
            <a:solidFill>
              <a:srgbClr val="7A4D0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825252" y="2253488"/>
            <a:ext cx="1264249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</a:rPr>
              <a:t>STEP 4</a:t>
            </a:r>
            <a:endParaRPr lang="en-US" sz="1100" dirty="0"/>
          </a:p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</a:rPr>
              <a:t>LED更新と効果確認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7304044" y="3442208"/>
            <a:ext cx="2087209" cy="1498600"/>
          </a:xfrm>
          <a:prstGeom prst="roundRect">
            <a:avLst>
              <a:gd name="adj" fmla="val 3661"/>
            </a:avLst>
          </a:prstGeom>
          <a:solidFill>
            <a:srgbClr val="FFF3D1"/>
          </a:solidFill>
          <a:ln w="12700">
            <a:solidFill>
              <a:srgbClr val="FFF3D1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7395484" y="3533648"/>
            <a:ext cx="1904329" cy="13157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8202F"/>
                </a:solidFill>
              </a:rPr>
              <a:t>LED照明を更新し、削減の実績を確かめます。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9510126" y="2207768"/>
            <a:ext cx="2178649" cy="1005840"/>
          </a:xfrm>
          <a:prstGeom prst="chevron">
            <a:avLst/>
          </a:prstGeom>
          <a:solidFill>
            <a:srgbClr val="6A2790"/>
          </a:solidFill>
          <a:ln w="12700">
            <a:solidFill>
              <a:srgbClr val="6A2790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0077054" y="2253488"/>
            <a:ext cx="1264249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</a:rPr>
              <a:t>STEP 5</a:t>
            </a:r>
            <a:endParaRPr lang="en-US" sz="1100" dirty="0"/>
          </a:p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</a:rPr>
              <a:t>冷蔵ケースの判断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9555846" y="3442208"/>
            <a:ext cx="2087209" cy="1498600"/>
          </a:xfrm>
          <a:prstGeom prst="roundRect">
            <a:avLst>
              <a:gd name="adj" fmla="val 3661"/>
            </a:avLst>
          </a:prstGeom>
          <a:solidFill>
            <a:srgbClr val="F5E9FA"/>
          </a:solidFill>
          <a:ln w="12700">
            <a:solidFill>
              <a:srgbClr val="F5E9FA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9647286" y="3533648"/>
            <a:ext cx="1904329" cy="13157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8202F"/>
                </a:solidFill>
              </a:rPr>
              <a:t>実測と補助金を踏まえ、区画ごとの更新を判断します。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8695" y="6419088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6506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  <p:sp>
        <p:nvSpPr>
          <p:cNvPr id="26" name="Sample Label"/>
          <p:cNvSpPr txBox="1"/>
          <p:nvPr/>
        </p:nvSpPr>
        <p:spPr>
          <a:xfrm>
            <a:off x="502920" y="6355080"/>
            <a:ext cx="6309360" cy="384048"/>
          </a:xfrm>
          <a:prstGeom prst="rect">
            <a:avLst/>
          </a:prstGeom>
          <a:solidFill>
            <a:srgbClr val="FFFFFF"/>
          </a:solidFill>
        </p:spPr>
        <p:txBody>
          <a:bodyPr wrap="none" lIns="91440" tIns="0" rIns="91440" bIns="0" anchor="ctr"/>
          <a:lstStyle/>
          <a:p>
            <a:r>
              <a:rPr lang="ja-JP" sz="1800" b="1">
                <a:solidFill>
                  <a:srgbClr val="C00000"/>
                </a:solidFill>
              </a:rPr>
              <a:t>※AIZNOH WORKs で作成した架空会社のサンプルデータ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11185855" cy="7315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74A85"/>
                </a:solidFill>
              </a:rPr>
              <a:t>想定質問と答え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02920" y="1289304"/>
            <a:ext cx="11185855" cy="1147572"/>
          </a:xfrm>
          <a:prstGeom prst="roundRect">
            <a:avLst>
              <a:gd name="adj" fmla="val 3984"/>
            </a:avLst>
          </a:prstGeom>
          <a:solidFill>
            <a:srgbClr val="FFFFFF"/>
          </a:solidFill>
          <a:ln w="12700">
            <a:solidFill>
              <a:srgbClr val="D5DCE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02920" y="1289304"/>
            <a:ext cx="109728" cy="1147572"/>
          </a:xfrm>
          <a:prstGeom prst="rect">
            <a:avLst/>
          </a:prstGeom>
          <a:solidFill>
            <a:srgbClr val="1F5FA8"/>
          </a:solidFill>
          <a:ln w="12700">
            <a:solidFill>
              <a:srgbClr val="1F5FA8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77240" y="1325880"/>
            <a:ext cx="10774375" cy="10744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F5FA8"/>
                </a:solidFill>
              </a:rPr>
              <a:t>Q. いくら安くなると約束できるのか</a:t>
            </a:r>
            <a:endParaRPr lang="en-US" sz="1700" dirty="0"/>
          </a:p>
          <a:p>
            <a:pPr indent="0" marL="0">
              <a:buNone/>
            </a:pPr>
            <a:r>
              <a:rPr lang="en-US" sz="1400" dirty="0">
                <a:solidFill>
                  <a:srgbClr val="18202F"/>
                </a:solidFill>
              </a:rPr>
              <a:t>A. 現時点の数字は仮定です。電気明細と設備仕様で試算し、料金単価の変動と使用量の変化を分けて検証します。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502920" y="2546604"/>
            <a:ext cx="11185855" cy="1147572"/>
          </a:xfrm>
          <a:prstGeom prst="roundRect">
            <a:avLst>
              <a:gd name="adj" fmla="val 3984"/>
            </a:avLst>
          </a:prstGeom>
          <a:solidFill>
            <a:srgbClr val="FFFFFF"/>
          </a:solidFill>
          <a:ln w="12700">
            <a:solidFill>
              <a:srgbClr val="D5DCE6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02920" y="2546604"/>
            <a:ext cx="109728" cy="1147572"/>
          </a:xfrm>
          <a:prstGeom prst="rect">
            <a:avLst/>
          </a:prstGeom>
          <a:solidFill>
            <a:srgbClr val="2A8F7A"/>
          </a:solidFill>
          <a:ln w="12700">
            <a:solidFill>
              <a:srgbClr val="2A8F7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77240" y="2583180"/>
            <a:ext cx="10774375" cy="10744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2A8F7A"/>
                </a:solidFill>
              </a:rPr>
              <a:t>Q. LEDだけで終わってよいのか</a:t>
            </a:r>
            <a:endParaRPr lang="en-US" sz="1700" dirty="0"/>
          </a:p>
          <a:p>
            <a:pPr indent="0" marL="0">
              <a:buNone/>
            </a:pPr>
            <a:r>
              <a:rPr lang="en-US" sz="1400" dirty="0">
                <a:solidFill>
                  <a:srgbClr val="18202F"/>
                </a:solidFill>
              </a:rPr>
              <a:t>A. 当面の選択肢になります。ただし主因は冷蔵・冷凍のため、その更新判断は残ります。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502920" y="3803904"/>
            <a:ext cx="11185855" cy="1147572"/>
          </a:xfrm>
          <a:prstGeom prst="roundRect">
            <a:avLst>
              <a:gd name="adj" fmla="val 3984"/>
            </a:avLst>
          </a:prstGeom>
          <a:solidFill>
            <a:srgbClr val="FFFFFF"/>
          </a:solidFill>
          <a:ln w="12700">
            <a:solidFill>
              <a:srgbClr val="D5DCE6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502920" y="3803904"/>
            <a:ext cx="109728" cy="1147572"/>
          </a:xfrm>
          <a:prstGeom prst="rect">
            <a:avLst/>
          </a:prstGeom>
          <a:solidFill>
            <a:srgbClr val="1B5E20"/>
          </a:solidFill>
          <a:ln w="12700">
            <a:solidFill>
              <a:srgbClr val="1B5E2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77240" y="3840480"/>
            <a:ext cx="10774375" cy="10744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B5E20"/>
                </a:solidFill>
              </a:rPr>
              <a:t>Q. 補助金は使えるのか</a:t>
            </a:r>
            <a:endParaRPr lang="en-US" sz="1700" dirty="0"/>
          </a:p>
          <a:p>
            <a:pPr indent="0" marL="0">
              <a:buNone/>
            </a:pPr>
            <a:r>
              <a:rPr lang="en-US" sz="1400" dirty="0">
                <a:solidFill>
                  <a:srgbClr val="18202F"/>
                </a:solidFill>
              </a:rPr>
              <a:t>A. 確約はできません。国の制度は*年*月*日が受付締切で、対象・補助率は公募要領で確認します。不採択でも進められる案を用意します。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502920" y="5061204"/>
            <a:ext cx="11185855" cy="1147572"/>
          </a:xfrm>
          <a:prstGeom prst="roundRect">
            <a:avLst>
              <a:gd name="adj" fmla="val 3984"/>
            </a:avLst>
          </a:prstGeom>
          <a:solidFill>
            <a:srgbClr val="FFFFFF"/>
          </a:solidFill>
          <a:ln w="12700">
            <a:solidFill>
              <a:srgbClr val="D5DCE6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502920" y="5061204"/>
            <a:ext cx="109728" cy="1147572"/>
          </a:xfrm>
          <a:prstGeom prst="rect">
            <a:avLst/>
          </a:prstGeom>
          <a:solidFill>
            <a:srgbClr val="7A4D00"/>
          </a:solidFill>
          <a:ln w="12700">
            <a:solidFill>
              <a:srgbClr val="7A4D0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77240" y="5097780"/>
            <a:ext cx="10774375" cy="10744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7A4D00"/>
                </a:solidFill>
              </a:rPr>
              <a:t>Q. 工事中は売場を止めるのか</a:t>
            </a:r>
            <a:endParaRPr lang="en-US" sz="1700" dirty="0"/>
          </a:p>
          <a:p>
            <a:pPr indent="0" marL="0">
              <a:buNone/>
            </a:pPr>
            <a:r>
              <a:rPr lang="en-US" sz="1400" dirty="0">
                <a:solidFill>
                  <a:srgbClr val="18202F"/>
                </a:solidFill>
              </a:rPr>
              <a:t>A. 閉店後の施工、区画分割、商品退避を前提に条件を確認します。無停止は保証できません。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8695" y="6419088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6506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  <p:sp>
        <p:nvSpPr>
          <p:cNvPr id="26" name="Sample Label"/>
          <p:cNvSpPr txBox="1"/>
          <p:nvPr/>
        </p:nvSpPr>
        <p:spPr>
          <a:xfrm>
            <a:off x="502920" y="6355080"/>
            <a:ext cx="6309360" cy="384048"/>
          </a:xfrm>
          <a:prstGeom prst="rect">
            <a:avLst/>
          </a:prstGeom>
          <a:solidFill>
            <a:srgbClr val="FFFFFF"/>
          </a:solidFill>
        </p:spPr>
        <p:txBody>
          <a:bodyPr wrap="none" lIns="91440" tIns="0" rIns="91440" bIns="0" anchor="ctr"/>
          <a:lstStyle/>
          <a:p>
            <a:r>
              <a:rPr lang="ja-JP" sz="1800" b="1">
                <a:solidFill>
                  <a:srgbClr val="C00000"/>
                </a:solidFill>
              </a:rPr>
              <a:t>※AIZNOH WORKs で作成した架空会社のサンプルデータ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11185855" cy="7315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74A85"/>
                </a:solidFill>
              </a:rPr>
              <a:t>次に確認したいこと：試算の精度を上げる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02920" y="1289304"/>
            <a:ext cx="11185855" cy="896112"/>
          </a:xfrm>
          <a:prstGeom prst="roundRect">
            <a:avLst>
              <a:gd name="adj" fmla="val 6122"/>
            </a:avLst>
          </a:prstGeom>
          <a:solidFill>
            <a:srgbClr val="E8F0FA"/>
          </a:solidFill>
          <a:ln w="12700">
            <a:solidFill>
              <a:srgbClr val="E8F0F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85800" y="1463040"/>
            <a:ext cx="548640" cy="548640"/>
          </a:xfrm>
          <a:prstGeom prst="ellipse">
            <a:avLst/>
          </a:prstGeom>
          <a:solidFill>
            <a:srgbClr val="1F5FA8"/>
          </a:solidFill>
          <a:ln w="12700">
            <a:solidFill>
              <a:srgbClr val="1F5FA8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14630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1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1417320" y="1325880"/>
            <a:ext cx="10088575" cy="8229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1F5FA8"/>
                </a:solidFill>
              </a:rPr>
              <a:t>*店舗の所在地</a:t>
            </a:r>
            <a:endParaRPr lang="en-US" sz="2000" dirty="0"/>
          </a:p>
          <a:p>
            <a:pPr indent="0" marL="0">
              <a:buNone/>
            </a:pPr>
            <a:r>
              <a:rPr lang="en-US" sz="1600" dirty="0">
                <a:solidFill>
                  <a:srgbClr val="18202F"/>
                </a:solidFill>
              </a:rPr>
              <a:t>自治体の補助制度が使えるかで、冷蔵ケースの自己負担が変わります。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502920" y="2295144"/>
            <a:ext cx="11185855" cy="896112"/>
          </a:xfrm>
          <a:prstGeom prst="roundRect">
            <a:avLst>
              <a:gd name="adj" fmla="val 6122"/>
            </a:avLst>
          </a:prstGeom>
          <a:solidFill>
            <a:srgbClr val="F2FAF7"/>
          </a:solidFill>
          <a:ln w="12700">
            <a:solidFill>
              <a:srgbClr val="F2FAF7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85800" y="2468880"/>
            <a:ext cx="548640" cy="548640"/>
          </a:xfrm>
          <a:prstGeom prst="ellipse">
            <a:avLst/>
          </a:prstGeom>
          <a:solidFill>
            <a:srgbClr val="2A8F7A"/>
          </a:solidFill>
          <a:ln w="12700">
            <a:solidFill>
              <a:srgbClr val="2A8F7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5800" y="24688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2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17320" y="2331720"/>
            <a:ext cx="10088575" cy="8229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A8F7A"/>
                </a:solidFill>
              </a:rPr>
              <a:t>電気明細と冷蔵ケースの情報</a:t>
            </a:r>
            <a:endParaRPr lang="en-US" sz="2000" dirty="0"/>
          </a:p>
          <a:p>
            <a:pPr indent="0" marL="0">
              <a:buNone/>
            </a:pPr>
            <a:r>
              <a:rPr lang="en-US" sz="1600" dirty="0">
                <a:solidFill>
                  <a:srgbClr val="18202F"/>
                </a:solidFill>
              </a:rPr>
              <a:t>直近*か月の明細、機種・台数・年式・冷媒の種類で、削減額を実測ベースにします。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502920" y="3300984"/>
            <a:ext cx="11185855" cy="896112"/>
          </a:xfrm>
          <a:prstGeom prst="roundRect">
            <a:avLst>
              <a:gd name="adj" fmla="val 6122"/>
            </a:avLst>
          </a:prstGeom>
          <a:solidFill>
            <a:srgbClr val="E8F5E9"/>
          </a:solidFill>
          <a:ln w="12700">
            <a:solidFill>
              <a:srgbClr val="E8F5E9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85800" y="3474720"/>
            <a:ext cx="548640" cy="548640"/>
          </a:xfrm>
          <a:prstGeom prst="ellipse">
            <a:avLst/>
          </a:prstGeom>
          <a:solidFill>
            <a:srgbClr val="1B5E20"/>
          </a:solidFill>
          <a:ln w="12700">
            <a:solidFill>
              <a:srgbClr val="1B5E2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85800" y="34747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3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1417320" y="3337560"/>
            <a:ext cx="10088575" cy="8229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1B5E20"/>
                </a:solidFill>
              </a:rPr>
              <a:t>閉店後施工の可否</a:t>
            </a:r>
            <a:endParaRPr lang="en-US" sz="2000" dirty="0"/>
          </a:p>
          <a:p>
            <a:pPr indent="0" marL="0">
              <a:buNone/>
            </a:pPr>
            <a:r>
              <a:rPr lang="en-US" sz="1600" dirty="0">
                <a:solidFill>
                  <a:srgbClr val="18202F"/>
                </a:solidFill>
              </a:rPr>
              <a:t>警備解除・搬入・商品退避が可能かを確認します。難しい場合は冷蔵ケースの進め方を見直します。</a:t>
            </a:r>
            <a:endParaRPr lang="en-US" sz="2000" dirty="0"/>
          </a:p>
        </p:txBody>
      </p:sp>
      <p:sp>
        <p:nvSpPr>
          <p:cNvPr id="15" name="Shape 13"/>
          <p:cNvSpPr/>
          <p:nvPr/>
        </p:nvSpPr>
        <p:spPr>
          <a:xfrm>
            <a:off x="502920" y="4306824"/>
            <a:ext cx="11185855" cy="896112"/>
          </a:xfrm>
          <a:prstGeom prst="roundRect">
            <a:avLst>
              <a:gd name="adj" fmla="val 6122"/>
            </a:avLst>
          </a:prstGeom>
          <a:solidFill>
            <a:srgbClr val="FFF3D1"/>
          </a:solidFill>
          <a:ln w="12700">
            <a:solidFill>
              <a:srgbClr val="FFF3D1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85800" y="4480560"/>
            <a:ext cx="548640" cy="548640"/>
          </a:xfrm>
          <a:prstGeom prst="ellipse">
            <a:avLst/>
          </a:prstGeom>
          <a:solidFill>
            <a:srgbClr val="7A4D00"/>
          </a:solidFill>
          <a:ln w="12700">
            <a:solidFill>
              <a:srgbClr val="7A4D0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85800" y="4480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4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1417320" y="4343400"/>
            <a:ext cx="10088575" cy="8229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7A4D00"/>
                </a:solidFill>
              </a:rPr>
              <a:t>費用に含まれる範囲</a:t>
            </a:r>
            <a:endParaRPr lang="en-US" sz="2000" dirty="0"/>
          </a:p>
          <a:p>
            <a:pPr indent="0" marL="0">
              <a:buNone/>
            </a:pPr>
            <a:r>
              <a:rPr lang="en-US" sz="1600" dirty="0">
                <a:solidFill>
                  <a:srgbClr val="18202F"/>
                </a:solidFill>
              </a:rPr>
              <a:t>夜間割増費・撤去処分費、室外機や冷媒配管の更新費が含まれるかを確認します。</a:t>
            </a:r>
            <a:endParaRPr lang="en-US" sz="2000" dirty="0"/>
          </a:p>
        </p:txBody>
      </p:sp>
      <p:sp>
        <p:nvSpPr>
          <p:cNvPr id="19" name="Shape 17"/>
          <p:cNvSpPr/>
          <p:nvPr/>
        </p:nvSpPr>
        <p:spPr>
          <a:xfrm>
            <a:off x="502920" y="5312664"/>
            <a:ext cx="11185855" cy="896112"/>
          </a:xfrm>
          <a:prstGeom prst="roundRect">
            <a:avLst>
              <a:gd name="adj" fmla="val 6122"/>
            </a:avLst>
          </a:prstGeom>
          <a:solidFill>
            <a:srgbClr val="F5E9FA"/>
          </a:solidFill>
          <a:ln w="12700">
            <a:solidFill>
              <a:srgbClr val="F5E9FA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85800" y="5486400"/>
            <a:ext cx="548640" cy="548640"/>
          </a:xfrm>
          <a:prstGeom prst="ellipse">
            <a:avLst/>
          </a:prstGeom>
          <a:solidFill>
            <a:srgbClr val="6A2790"/>
          </a:solidFill>
          <a:ln w="12700">
            <a:solidFill>
              <a:srgbClr val="6A2790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85800" y="54864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5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1417320" y="5349240"/>
            <a:ext cx="10088575" cy="8229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6A2790"/>
                </a:solidFill>
              </a:rPr>
              <a:t>省エネ法の対象かどうか</a:t>
            </a:r>
            <a:endParaRPr lang="en-US" sz="2000" dirty="0"/>
          </a:p>
          <a:p>
            <a:pPr indent="0" marL="0">
              <a:buNone/>
            </a:pPr>
            <a:r>
              <a:rPr lang="en-US" sz="1600" dirty="0">
                <a:solidFill>
                  <a:srgbClr val="18202F"/>
                </a:solidFill>
              </a:rPr>
              <a:t>年間エネルギー使用量を確認してから判断します。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8695" y="6419088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6506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  <p:sp>
        <p:nvSpPr>
          <p:cNvPr id="26" name="Sample Label"/>
          <p:cNvSpPr txBox="1"/>
          <p:nvPr/>
        </p:nvSpPr>
        <p:spPr>
          <a:xfrm>
            <a:off x="502920" y="6355080"/>
            <a:ext cx="6309360" cy="384048"/>
          </a:xfrm>
          <a:prstGeom prst="rect">
            <a:avLst/>
          </a:prstGeom>
          <a:solidFill>
            <a:srgbClr val="FFFFFF"/>
          </a:solidFill>
        </p:spPr>
        <p:txBody>
          <a:bodyPr wrap="none" lIns="91440" tIns="0" rIns="91440" bIns="0" anchor="ctr"/>
          <a:lstStyle/>
          <a:p>
            <a:r>
              <a:rPr lang="ja-JP" sz="1800" b="1">
                <a:solidFill>
                  <a:srgbClr val="C00000"/>
                </a:solidFill>
              </a:rPr>
              <a:t>※AIZNOH WORKs で作成した架空会社のサンプルデータ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1118585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74A85"/>
                </a:solidFill>
              </a:rPr>
              <a:t>ご利用にあたっての注意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594360" y="1452372"/>
            <a:ext cx="402336" cy="402336"/>
          </a:xfrm>
          <a:prstGeom prst="ellipse">
            <a:avLst/>
          </a:prstGeom>
          <a:solidFill>
            <a:srgbClr val="465061"/>
          </a:solidFill>
          <a:ln w="12700">
            <a:solidFill>
              <a:srgbClr val="46506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45237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1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1188720" y="1234440"/>
            <a:ext cx="10454335" cy="838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465061"/>
                </a:solidFill>
              </a:rPr>
              <a:t>本資料は AI が自動で作成したものです。内容の正確さ・完全さ・最新さは保証しません。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594360" y="2290572"/>
            <a:ext cx="402336" cy="402336"/>
          </a:xfrm>
          <a:prstGeom prst="ellipse">
            <a:avLst/>
          </a:prstGeom>
          <a:solidFill>
            <a:srgbClr val="465061"/>
          </a:solidFill>
          <a:ln w="12700">
            <a:solidFill>
              <a:srgbClr val="46506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94360" y="229057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2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1188720" y="2072640"/>
            <a:ext cx="10454335" cy="838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465061"/>
                </a:solidFill>
              </a:rPr>
              <a:t>事実関係や数値は、独自に調べて確かめたものではありません。ネット検索の結果や「想定」の数値を含むため、重要な点は一次情報でご確認ください。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594360" y="3128772"/>
            <a:ext cx="402336" cy="402336"/>
          </a:xfrm>
          <a:prstGeom prst="ellipse">
            <a:avLst/>
          </a:prstGeom>
          <a:solidFill>
            <a:srgbClr val="465061"/>
          </a:solidFill>
          <a:ln w="12700">
            <a:solidFill>
              <a:srgbClr val="46506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94360" y="312877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3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1188720" y="2910840"/>
            <a:ext cx="10454335" cy="838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465061"/>
                </a:solidFill>
              </a:rPr>
              <a:t>経営・法務・税務・投資などの専門的な助言ではありません。重要な判断の前には、専門家にご相談ください。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594360" y="3966972"/>
            <a:ext cx="402336" cy="402336"/>
          </a:xfrm>
          <a:prstGeom prst="ellipse">
            <a:avLst/>
          </a:prstGeom>
          <a:solidFill>
            <a:srgbClr val="465061"/>
          </a:solidFill>
          <a:ln w="12700">
            <a:solidFill>
              <a:srgbClr val="465061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94360" y="396697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4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1188720" y="3749040"/>
            <a:ext cx="10454335" cy="838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465061"/>
                </a:solidFill>
              </a:rPr>
              <a:t>入力された情報に誤りや不足があると、内容も変わります。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594360" y="4805172"/>
            <a:ext cx="402336" cy="402336"/>
          </a:xfrm>
          <a:prstGeom prst="ellipse">
            <a:avLst/>
          </a:prstGeom>
          <a:solidFill>
            <a:srgbClr val="465061"/>
          </a:solidFill>
          <a:ln w="12700">
            <a:solidFill>
              <a:srgbClr val="465061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94360" y="480517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5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1188720" y="4587240"/>
            <a:ext cx="10454335" cy="838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465061"/>
                </a:solidFill>
              </a:rPr>
              <a:t>本資料を利用して生じた損害について、当方は責任を負いかねます。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594360" y="5643372"/>
            <a:ext cx="402336" cy="402336"/>
          </a:xfrm>
          <a:prstGeom prst="ellipse">
            <a:avLst/>
          </a:prstGeom>
          <a:solidFill>
            <a:srgbClr val="465061"/>
          </a:solidFill>
          <a:ln w="12700">
            <a:solidFill>
              <a:srgbClr val="465061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94360" y="564337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6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1188720" y="5425440"/>
            <a:ext cx="10454335" cy="838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465061"/>
                </a:solidFill>
              </a:rPr>
              <a:t>この資料は AIZNOH WORKs（AI）で作成しました。内容は、ご自身でご確認ください。aiznohworks.com　作成日時：*-*-* *:*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8695" y="6419088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6506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  <p:sp>
        <p:nvSpPr>
          <p:cNvPr id="26" name="Sample Label"/>
          <p:cNvSpPr txBox="1"/>
          <p:nvPr/>
        </p:nvSpPr>
        <p:spPr>
          <a:xfrm>
            <a:off x="502920" y="6355080"/>
            <a:ext cx="6309360" cy="384048"/>
          </a:xfrm>
          <a:prstGeom prst="rect">
            <a:avLst/>
          </a:prstGeom>
          <a:solidFill>
            <a:srgbClr val="FFFFFF"/>
          </a:solidFill>
        </p:spPr>
        <p:txBody>
          <a:bodyPr wrap="none" lIns="91440" tIns="0" rIns="91440" bIns="0" anchor="ctr"/>
          <a:lstStyle/>
          <a:p>
            <a:r>
              <a:rPr lang="ja-JP" sz="1800" b="1">
                <a:solidFill>
                  <a:srgbClr val="C00000"/>
                </a:solidFill>
              </a:rPr>
              <a:t>※AIZNOH WORKs で作成した架空会社のサンプルデータ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"/>
        <a:ea typeface="游ゴシック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/>
        <a:ea typeface="游ゴシック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AIZNOH WORKs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売場への影響を抑える段階的な省エネ更新のご提案</dc:title>
  <dc:subject>PptxGenJS Presentation</dc:subject>
  <dc:creator>PptxGenJS</dc:creator>
  <cp:lastModifiedBy>PptxGenJS</cp:lastModifiedBy>
  <cp:revision>1</cp:revision>
  <dcterms:created xsi:type="dcterms:W3CDTF">2026-11-02T11:25:36Z</dcterms:created>
  <dcterms:modified xsi:type="dcterms:W3CDTF">2026-11-02T11:25:36Z</dcterms:modified>
</cp:coreProperties>
</file>