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万円</c:v>
                </c:pt>
              </c:strCache>
            </c:strRef>
          </c:tx>
          <c:spPr>
            <a:solidFill>
              <a:srgbClr val="1F5FA8"/>
            </a:solidFill>
            <a:effectLst/>
          </c:spPr>
          <c:invertIfNegative val="0"/>
          <c:dLbls>
            <c:numFmt formatCode="&quot;*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F5FA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A8F7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5E20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A 案（仮定）</c:v>
                  </c:pt>
                  <c:pt idx="1">
                    <c:v>B 案（仮定）</c:v>
                  </c:pt>
                  <c:pt idx="2">
                    <c:v>C 案（仮定）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66.7</c:v>
                </c:pt>
                <c:pt idx="2">
                  <c:v>9.5</c:v>
                </c:pt>
              </c:numCache>
            </c:numRef>
          </c:val>
        </c:ser>
        <c:dLbls>
          <c:numFmt formatCode="&quot;*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&quot;*&quot;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D5DCE6"/>
              </a:solidFill>
              <a:prstDash val="solid"/>
              <a:round/>
            </a:ln>
          </c:spPr>
        </c:majorGridlines>
        <c:numFmt formatCode="&quot;*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廃棄は月*万円で売上の約*%と小さい額です。一律に減らすと常連離れや定価客の流出で、削れる額以上を失うおそれがあります。記録から始め、小さく試して数字で判断します。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課題は廃棄の額そのものより、減らし方を誤ったときの損失です。品切れや定価客の流出が起きると、削れる額を上回りかねません。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A〜Cは案ごとに単独で試算した数字で、合算しません。Dは月の増益が約*万円見込めますが、*人体制では手間に見合わないため見送ります。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AIは集計と下書きに使い、判断は店主が行います。効果は運用しながら作業時間を測って確かめます。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どの案も月数万円規模の改善です。品切れが出ると改善を上回る損失になりうるため、品切れの記録を同時に取ることが重要です。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どの案も、継続と中止の基準を数字で決めておきます。夕方の棚は日持ちする焼き菓子で埋め、少なめに焼く理由を店頭に掲示します。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定休日の水曜を避けて木曜から始めます。年末年始を挟むため、通常週と分けて評価します。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いずれも費用の小さい試行です。撤退基準を守ることを前提に承認をお願いします。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これらは記録開始前後に確かめます。答えによって案の順番や絞り込みの幅を見直します。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1024128"/>
            <a:ext cx="11185855" cy="0"/>
          </a:xfrm>
          <a:prstGeom prst="line">
            <a:avLst/>
          </a:prstGeom>
          <a:noFill/>
          <a:ln w="12700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A8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828800"/>
            <a:ext cx="1097280" cy="82296"/>
          </a:xfrm>
          <a:prstGeom prst="rect">
            <a:avLst/>
          </a:prstGeom>
          <a:solidFill>
            <a:srgbClr val="E8F0FA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057400"/>
            <a:ext cx="11185855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平日夕方の売れ残り対策：記録から始め、利益を守りながら減らす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02920" y="3977640"/>
            <a:ext cx="11185855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8F0FA"/>
                </a:solidFill>
              </a:rPr>
              <a:t>アイズノーベーカリー 廃棄削減と利益維持の進め方（*年*月）</a:t>
            </a:r>
            <a:endParaRPr lang="en-US" sz="1800" dirty="0"/>
          </a:p>
        </p:txBody>
      </p:sp>
      <p:sp>
        <p:nvSpPr>
          <p:cNvPr id="5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目次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02920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結論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記録→最終焼成の微調整→絞った値引き・取り置きの順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227168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3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背景と課題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廃棄は小さく、品切れと常連離れのほうが重い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27168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4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選択肢の比較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A・B・C を順に試し、D は見送る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227168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5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AI の活用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記録の集計と比較表づくりの手間を減らす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227168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6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502152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数字の見立て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月の利益改善は A 案が最も大きい（仮定）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27168" y="3502152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7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4069080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24448" y="1234440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リスクと対策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撤退基準を先に決めてから進める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048695" y="1234440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8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324448" y="1801368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24448" y="1801368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進め方と期限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*週間の記録から始め、*月末に継続を判断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048695" y="1801368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9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324448" y="2368296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24448" y="2368296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決めてほしいこと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小さく試す * 案の着手と D 案の見送り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1048695" y="2368296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10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324448" y="2935224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24448" y="2935224"/>
            <a:ext cx="4724248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74A85"/>
                </a:solidFill>
              </a:rPr>
              <a:t>確認したいこと</a:t>
            </a:r>
            <a:pPr indent="0" marL="0">
              <a:buNone/>
            </a:pPr>
            <a:r>
              <a:rPr lang="en-US" sz="1200" dirty="0">
                <a:solidFill>
                  <a:srgbClr val="465061"/>
                </a:solidFill>
              </a:rPr>
              <a:t>　粗利率と夕方の実態で優先順位が変わる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1048695" y="2935224"/>
            <a:ext cx="64008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F5FA8"/>
                </a:solidFill>
              </a:rPr>
              <a:t>11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324448" y="3502152"/>
            <a:ext cx="5364328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  <p:sp>
        <p:nvSpPr>
          <p:cNvPr id="30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結論：記録→最終焼成の微調整→絞った値引き・取り置きの順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34440"/>
            <a:ext cx="11185855" cy="1143000"/>
          </a:xfrm>
          <a:prstGeom prst="roundRect">
            <a:avLst>
              <a:gd name="adj" fmla="val 6400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234440"/>
            <a:ext cx="109728" cy="1143000"/>
          </a:xfrm>
          <a:prstGeom prst="rect">
            <a:avLst/>
          </a:prstGeom>
          <a:solidFill>
            <a:srgbClr val="1F5FA8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280160"/>
            <a:ext cx="10820095" cy="1051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74A85"/>
                </a:solidFill>
              </a:rPr>
              <a:t>まず商品別の記録を取り、その結果で焼成・値引き・取り置きを小さく試します。全面減産や値引き拡大はしません。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2761488"/>
            <a:ext cx="502920" cy="50292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7614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80160" y="267004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*. 記録と焼成調整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店主が*月*日から平日*週分を記録し、*月*日までに売れ残りが続く商品だけ最終焼成を調整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280160" y="363931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3767328"/>
            <a:ext cx="502920" cy="50292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3767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280160" y="367588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*. 絞った値引きの比較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店主が*月*日から*日間、菓子パン*品目だけ値引き開始を*分早めて比べる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1280160" y="4645152"/>
            <a:ext cx="10362895" cy="0"/>
          </a:xfrm>
          <a:prstGeom prst="line">
            <a:avLst/>
          </a:prstGeom>
          <a:noFill/>
          <a:ln w="9525">
            <a:solidFill>
              <a:srgbClr val="D5DCE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94360" y="4773168"/>
            <a:ext cx="502920" cy="50292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94360" y="47731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80160" y="4681728"/>
            <a:ext cx="10362895" cy="9326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8202F"/>
                </a:solidFill>
              </a:rPr>
              <a:t>*. 常連向け取り置き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家族が*月*日までに、常連*人</a:t>
            </a:r>
            <a:pPr indent="0" marL="0">
              <a:buNone/>
            </a:pPr>
            <a:r>
              <a:rPr lang="en-US" sz="1300" b="1" dirty="0">
                <a:solidFill>
                  <a:srgbClr val="7A4D00"/>
                </a:solidFill>
              </a:rPr>
              <a:t>（仮定）</a:t>
            </a:r>
            <a:pPr indent="0" marL="0">
              <a:buNone/>
            </a:pPr>
            <a:r>
              <a:rPr lang="en-US" sz="1300" dirty="0">
                <a:solidFill>
                  <a:srgbClr val="465061"/>
                </a:solidFill>
              </a:rPr>
              <a:t>限定で店頭・電話の取り置きを試す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背景と課題：廃棄は小さく、品切れと常連離れのほうが重い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977644"/>
            <a:ext cx="2590724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廃棄は売上の約*%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廃棄原価は月約*万円、売上は月約*万円。年*万円は削減余地の目安で、全額が利益にはならない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367964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67964" y="1977644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5124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平日夕方だけの問題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05124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平日は夕方に焼いた量の約*%が売れ残る。土日はほぼ売り切れるため対象外とする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33008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1977644"/>
            <a:ext cx="2590724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0168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店主の懸念は品切れ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70168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焼く量を減らすと品切れが増え、常連が離れることを心配している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98051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98051" y="1977644"/>
            <a:ext cx="2590724" cy="128016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211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近くに夕方の安売り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211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近くのスーパーが夕方に総菜パンを安く売る。値引き競争に入ると昼の定価客が減るおそれ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選択肢の比較：A・B・C を順に試し、D は見送る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34440"/>
          <a:ext cx="11185855" cy="914400"/>
        </p:xfrm>
        <a:graphic>
          <a:graphicData uri="http://schemas.openxmlformats.org/drawingml/2006/table">
            <a:tbl>
              <a:tblPr/>
              <a:tblGrid>
                <a:gridCol w="2237171"/>
                <a:gridCol w="2237171"/>
                <a:gridCol w="2237171"/>
                <a:gridCol w="2237171"/>
                <a:gridCol w="2237171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中身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利益見込み（万円/月）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前提・費用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主なリスク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5FA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A 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商品別の記録と最終焼成の微調整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廃棄原価の*%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を削減、管理費月*円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。上限*万円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品切れによる常連離れ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B 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菓子パン*品目だけ値引き開始を*分早めて比較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平日*個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を*円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で追加販売。粗利率は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8A1C1C"/>
                          </a:solidFill>
                        </a:rPr>
                        <a:t>【要確認：原価率・粗利率】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定価客が値引き待ちに流れる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C 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常連*人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限定の取り置き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*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新規*個/日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、限界利益*円/個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受付の手間（月約*時間）で効果が消える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D 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冷凍通販・アプリ出品・加工品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―（見送り）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導入費*万円</a:t>
                      </a:r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7A4D00"/>
                          </a:solidFill>
                        </a:rPr>
                        <a:t>（仮定）</a:t>
                      </a:r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、回収に約*か月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8202F"/>
                          </a:solidFill>
                        </a:rPr>
                        <a:t>本業の製造・接客がおろそかになる</a:t>
                      </a:r>
                      <a:endParaRPr lang="en-US" sz="1500" dirty="0"/>
                    </a:p>
                  </a:txBody>
                  <a:tcPr marL="91440" marR="91440" marT="91440" marB="91440" anchor="ctr">
                    <a:lnL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6FC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98142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AI の活用：記録の集計と比較表づくりの手間を減らす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454335" y="411480"/>
            <a:ext cx="1234440" cy="411480"/>
          </a:xfrm>
          <a:prstGeom prst="roundRect">
            <a:avLst>
              <a:gd name="adj" fmla="val 44444"/>
            </a:avLst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4335" y="4114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AI 活用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02920" y="1817116"/>
            <a:ext cx="3545738" cy="2471420"/>
          </a:xfrm>
          <a:prstGeom prst="roundRect">
            <a:avLst>
              <a:gd name="adj" fmla="val 2220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1817116"/>
            <a:ext cx="354573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91436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記録の集計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0080" y="2596896"/>
            <a:ext cx="3271418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表計算に毎日入れた焼成・販売・廃棄・品切れ時刻をチャットAIで集計し、調整候補の一覧を作る。店主は承認だけ行う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22978" y="1817116"/>
            <a:ext cx="3545738" cy="2471420"/>
          </a:xfrm>
          <a:prstGeom prst="roundRect">
            <a:avLst>
              <a:gd name="adj" fmla="val 2220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22978" y="1817116"/>
            <a:ext cx="354573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60138" y="2091436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値引きの比較表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460138" y="2596896"/>
            <a:ext cx="3271418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時刻別の販売数・値引き額・残数から値引き前後の比較表を作り、定価客が減っていないかを点検させる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43037" y="1817116"/>
            <a:ext cx="3545738" cy="2471420"/>
          </a:xfrm>
          <a:prstGeom prst="roundRect">
            <a:avLst>
              <a:gd name="adj" fmla="val 2220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43037" y="1817116"/>
            <a:ext cx="3545738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80197" y="2091436"/>
            <a:ext cx="3271418" cy="5054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取り置きの集計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280197" y="2596896"/>
            <a:ext cx="3271418" cy="1554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受付台帳から商品別の必要数と受取一覧を作り、定型の連絡文の下書きをチャットAIで作る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02920" y="4517136"/>
            <a:ext cx="11185855" cy="872490"/>
          </a:xfrm>
          <a:prstGeom prst="roundRect">
            <a:avLst>
              <a:gd name="adj" fmla="val 6288"/>
            </a:avLst>
          </a:prstGeom>
          <a:solidFill>
            <a:srgbClr val="F1F6FC"/>
          </a:solidFill>
          <a:ln w="9525">
            <a:solidFill>
              <a:srgbClr val="D5DCE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590288"/>
            <a:ext cx="10911535" cy="7810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予約の個人情報は、外部のAIには渡さない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手間の削減幅は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8A1C1C"/>
                </a:solidFill>
              </a:rPr>
              <a:t>【要確認：運用後の実際の作業時間】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数字の見立て：月の利益改善は A 案が最も大きい</a:t>
            </a:r>
            <a:pPr indent="0" marL="0">
              <a:buNone/>
            </a:pPr>
            <a:r>
              <a:rPr lang="en-US" sz="2600" b="1" dirty="0">
                <a:solidFill>
                  <a:srgbClr val="7A4D00"/>
                </a:solidFill>
              </a:rPr>
              <a:t>（仮定）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02920" y="1234440"/>
          <a:ext cx="676656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502920" y="5897880"/>
            <a:ext cx="6766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7A4D00"/>
                </a:solidFill>
              </a:rPr>
              <a:t>仮定にもとづく見立て。案ごとの単独試算で、合算しない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498080" y="1234440"/>
            <a:ext cx="4190695" cy="4663440"/>
          </a:xfrm>
          <a:prstGeom prst="roundRect">
            <a:avLst>
              <a:gd name="adj" fmla="val 1309"/>
            </a:avLst>
          </a:prstGeom>
          <a:solidFill>
            <a:srgbClr val="F1F6FC"/>
          </a:solidFill>
          <a:ln w="12700">
            <a:solidFill>
              <a:srgbClr val="F1F6FC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35240" y="1325880"/>
            <a:ext cx="3916375" cy="4480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A 案は廃棄を*割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7A4D00"/>
                </a:solidFill>
              </a:rPr>
              <a:t>（仮定）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8202F"/>
                </a:solidFill>
              </a:rPr>
              <a:t>減らせても月*万円が上限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品切れで平日*日約*円</a:t>
            </a:r>
            <a:pPr indent="0" marL="0">
              <a:spcAft>
                <a:spcPts val="800"/>
              </a:spcAft>
              <a:buNone/>
            </a:pPr>
            <a:r>
              <a:rPr lang="en-US" sz="1500" b="1" dirty="0">
                <a:solidFill>
                  <a:srgbClr val="7A4D00"/>
                </a:solidFill>
              </a:rPr>
              <a:t>（仮定）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8202F"/>
                </a:solidFill>
              </a:rPr>
              <a:t>を逃すと月約*万円の損失になりかねない</a:t>
            </a:r>
            <a:endParaRPr lang="en-US" sz="15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8202F"/>
                </a:solidFill>
              </a:rPr>
              <a:t>粗利率が確認できるまで、B 案は小さめに見積もっている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リスクと対策：撤退基準を先に決めてから進める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1977644"/>
            <a:ext cx="2590724" cy="128016"/>
          </a:xfrm>
          <a:prstGeom prst="rect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常連離れ・品切れ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最後の*〜*種だけ絞り人気の菓子パンは残す。閉店*時間前より早く品切れしたら翌営業日に戻す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367964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67964" y="1977644"/>
            <a:ext cx="2590724" cy="128016"/>
          </a:xfrm>
          <a:prstGeom prst="rect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05124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定価客の流出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05124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値引きは夕方の菓子パンに限る。夕方以外の売上が前の*週より下がれば従来運用に戻す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33008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33008" y="1977644"/>
            <a:ext cx="2590724" cy="128016"/>
          </a:xfrm>
          <a:prstGeom prst="rect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0168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予約の未受取・手間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370168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受取期限を*時に決め、対象商品と常連を絞る。対応時間が削れた廃棄原価を超えたら中止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9098051" y="1977644"/>
            <a:ext cx="2590724" cy="3171190"/>
          </a:xfrm>
          <a:prstGeom prst="roundRect">
            <a:avLst>
              <a:gd name="adj" fmla="val 2118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98051" y="1977644"/>
            <a:ext cx="2590724" cy="128016"/>
          </a:xfrm>
          <a:prstGeom prst="rect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211" y="2251964"/>
            <a:ext cx="2316404" cy="873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値引き・加工品の表示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211" y="3125724"/>
            <a:ext cx="2316404" cy="188595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8202F"/>
                </a:solidFill>
              </a:rPr>
              <a:t>「通常価格」などの表示は実際の価格に合わせる。誤認させる表示は景品表示法で禁じられている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進め方と期限：*週間の記録から始め、*月末に継続を判断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854200"/>
            <a:ext cx="2178649" cy="1005840"/>
          </a:xfrm>
          <a:prstGeom prst="homePlat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899920"/>
            <a:ext cx="1630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1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*/*〜*/* 記録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店主が商品別の焼成数・販売数・廃棄数・品切れ時刻を平日*週分記録。*/*までにD案見送りを共有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54721" y="1854200"/>
            <a:ext cx="2178649" cy="1005840"/>
          </a:xfrm>
          <a:prstGeom prst="chevron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21649" y="1899920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2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*/*〜 値引き比較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800441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91881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店主が*日間、*品目だけ値引き開始を*分早める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6523" y="1854200"/>
            <a:ext cx="2178649" cy="1005840"/>
          </a:xfrm>
          <a:prstGeom prst="chevron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573451" y="1899920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3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*/* 調整と試行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52243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43683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店主が最終焼成を調整。家族が常連限定の取り置きを試し受取条件を整える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58324" y="1854200"/>
            <a:ext cx="2178649" cy="1005840"/>
          </a:xfrm>
          <a:prstGeom prst="chevron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25252" y="1899920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4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*/*・*/* 振り返り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04044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95484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*/*に定価客への影響を比較、*/*までに予約数を最終焼成に反映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510126" y="1854200"/>
            <a:ext cx="2178649" cy="1005840"/>
          </a:xfrm>
          <a:prstGeom prst="chevron">
            <a:avLst/>
          </a:prstGeom>
          <a:solidFill>
            <a:srgbClr val="6A2790"/>
          </a:solidFill>
          <a:ln w="12700">
            <a:solidFill>
              <a:srgbClr val="6A27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077054" y="1899920"/>
            <a:ext cx="126424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STEP 5</a:t>
            </a:r>
            <a:endParaRPr lang="en-US" sz="11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*/*/* 判断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555846" y="3088640"/>
            <a:ext cx="2087209" cy="2382520"/>
          </a:xfrm>
          <a:prstGeom prst="roundRect">
            <a:avLst>
              <a:gd name="adj" fmla="val 2629"/>
            </a:avLst>
          </a:prstGeom>
          <a:solidFill>
            <a:srgbClr val="F5E9FA"/>
          </a:solidFill>
          <a:ln w="12700">
            <a:solidFill>
              <a:srgbClr val="F5E9F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47286" y="3180080"/>
            <a:ext cx="1904329" cy="2199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約*日の運用結果で、通常週と年末年始を分けて継続可否を判断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決めてほしいこと：小さく試す * 案の着手と D 案の見送り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58877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887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A 案の着手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*月*日からの記録と、*月*日までの最終焼成の調整を進めてよいか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5466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84607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8460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5831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B 案の試行範囲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値引き時刻の前倒しを菓子パン*品目・*日間に限って試してよいか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38039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410337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41033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8404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C 案の試行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家族が常連*人</a:t>
            </a:r>
            <a:pPr indent="0" marL="0">
              <a:buNone/>
            </a:pPr>
            <a:r>
              <a:rPr lang="en-US" sz="1600" b="1" dirty="0">
                <a:solidFill>
                  <a:srgbClr val="7A4D00"/>
                </a:solidFill>
              </a:rPr>
              <a:t>（仮定）</a:t>
            </a:r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限定で取り置きを試してよいか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02920" y="50612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5360670"/>
            <a:ext cx="548640" cy="54864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53606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50977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D 案の見送り</a:t>
            </a:r>
            <a:endParaRPr lang="en-US" sz="2000" dirty="0"/>
          </a:p>
          <a:p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冷凍通販・アプリ出品・加工品は、*人体制が変わらない限り着手しないとしてよいか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74A85"/>
                </a:solidFill>
              </a:rPr>
              <a:t>確認したいこと：粗利率と夕方の実態で優先順位が変わる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2893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0FA"/>
          </a:solidFill>
          <a:ln w="12700">
            <a:solidFill>
              <a:srgbClr val="E8F0F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588770"/>
            <a:ext cx="548640" cy="548640"/>
          </a:xfrm>
          <a:prstGeom prst="ellipse">
            <a:avLst/>
          </a:prstGeom>
          <a:solidFill>
            <a:srgbClr val="1F5FA8"/>
          </a:solidFill>
          <a:ln w="12700">
            <a:solidFill>
              <a:srgbClr val="1F5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887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17320" y="13258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F5FA8"/>
                </a:solidFill>
              </a:rPr>
              <a:t>原価率・粗利率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【要確認：売れ残る商品の原価率】</a:t>
            </a:r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低ければA案優先、高ければB案の値引きが有利になる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02920" y="25466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2FAF7"/>
          </a:solidFill>
          <a:ln w="12700">
            <a:solidFill>
              <a:srgbClr val="F2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846070"/>
            <a:ext cx="548640" cy="548640"/>
          </a:xfrm>
          <a:prstGeom prst="ellipse">
            <a:avLst/>
          </a:prstGeom>
          <a:solidFill>
            <a:srgbClr val="2A8F7A"/>
          </a:solidFill>
          <a:ln w="12700">
            <a:solidFill>
              <a:srgbClr val="2A8F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28460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17320" y="25831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A8F7A"/>
                </a:solidFill>
              </a:rPr>
              <a:t>夕方の品切れと客数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【要確認：品切れの時刻・商品、夕方の客数・売上の割合】</a:t>
            </a:r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既に品切れがあればC案と値引き調整を先にする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02920" y="38039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E8F5E9"/>
          </a:solidFill>
          <a:ln w="12700">
            <a:solidFill>
              <a:srgbClr val="E8F5E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4103370"/>
            <a:ext cx="548640" cy="548640"/>
          </a:xfrm>
          <a:prstGeom prst="ellipse">
            <a:avLst/>
          </a:prstGeom>
          <a:solidFill>
            <a:srgbClr val="1B5E20"/>
          </a:solidFill>
          <a:ln w="12700">
            <a:solidFill>
              <a:srgbClr val="1B5E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41033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17320" y="38404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B5E20"/>
                </a:solidFill>
              </a:rPr>
              <a:t>使える作業時間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【要確認：記録・受付に使える時間】</a:t>
            </a:r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取れなければ取り置きを見送り、記録と焼成調整に集中する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02920" y="5061204"/>
            <a:ext cx="11185855" cy="1147572"/>
          </a:xfrm>
          <a:prstGeom prst="roundRect">
            <a:avLst>
              <a:gd name="adj" fmla="val 4781"/>
            </a:avLst>
          </a:prstGeom>
          <a:solidFill>
            <a:srgbClr val="FFF3D1"/>
          </a:solidFill>
          <a:ln w="12700">
            <a:solidFill>
              <a:srgbClr val="FFF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5360670"/>
            <a:ext cx="548640" cy="548640"/>
          </a:xfrm>
          <a:prstGeom prst="ellipse">
            <a:avLst/>
          </a:prstGeom>
          <a:solidFill>
            <a:srgbClr val="7A4D00"/>
          </a:solidFill>
          <a:ln w="12700">
            <a:solidFill>
              <a:srgbClr val="7A4D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536067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17320" y="5097780"/>
            <a:ext cx="10088575" cy="10744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7A4D00"/>
                </a:solidFill>
              </a:rPr>
              <a:t>常連の購入時間帯</a:t>
            </a:r>
            <a:endParaRPr lang="en-US" sz="2000" dirty="0"/>
          </a:p>
          <a:p>
            <a:pPr indent="0" marL="0">
              <a:buNone/>
            </a:pPr>
            <a:r>
              <a:rPr lang="en-US" sz="1600" b="1" dirty="0">
                <a:solidFill>
                  <a:srgbClr val="8A1C1C"/>
                </a:solidFill>
              </a:rPr>
              <a:t>【要確認：常連が夕方に本当に買っているか】</a:t>
            </a:r>
            <a:pPr indent="0" marL="0">
              <a:buNone/>
            </a:pPr>
            <a:r>
              <a:rPr lang="en-US" sz="1600" dirty="0">
                <a:solidFill>
                  <a:srgbClr val="18202F"/>
                </a:solidFill>
              </a:rPr>
              <a:t>最初の*週間の記録で確かめる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1118585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4A85"/>
                </a:solidFill>
              </a:rPr>
              <a:t>ご利用にあたっての注意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94360" y="1452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52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188720" y="1234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本資料は AI が自動で作成したものです。内容の正確さ・完全さ・最新さは保証しません。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94360" y="22905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2905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88720" y="20726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事実関係や数値は、独自に調べて確かめたものではありません。ネット検索の結果や「想定」の数値を含むため、重要な点は一次情報でご確認ください。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94360" y="31287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1287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88720" y="29108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経営・法務・税務・投資などの専門的な助言ではありません。重要な判断の前には、専門家にご相談ください。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94360" y="39669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39669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88720" y="37490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入力された情報に誤りや不足があると、内容も変わります。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94360" y="48051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48051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88720" y="45872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本資料を利用して生じた損害について、当方は責任を負いかねます。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94360" y="5643372"/>
            <a:ext cx="402336" cy="402336"/>
          </a:xfrm>
          <a:prstGeom prst="ellipse">
            <a:avLst/>
          </a:prstGeom>
          <a:solidFill>
            <a:srgbClr val="465061"/>
          </a:solidFill>
          <a:ln w="12700">
            <a:solidFill>
              <a:srgbClr val="4650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56433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88720" y="5425440"/>
            <a:ext cx="10454335" cy="838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65061"/>
                </a:solidFill>
              </a:rPr>
              <a:t>この資料は AIZNOH WORKs（AI）で作成しました。内容は、ご自身でご確認ください。aiznohworks.com　作成日時：*-*-* *:*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8695" y="6419088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6506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  <p:sp>
        <p:nvSpPr>
          <p:cNvPr id="26" name="Sample Label"/>
          <p:cNvSpPr txBox="1"/>
          <p:nvPr/>
        </p:nvSpPr>
        <p:spPr>
          <a:xfrm>
            <a:off x="502920" y="6355080"/>
            <a:ext cx="6309360" cy="384048"/>
          </a:xfrm>
          <a:prstGeom prst="rect">
            <a:avLst/>
          </a:prstGeom>
          <a:solidFill>
            <a:srgbClr val="FFFFFF"/>
          </a:solidFill>
        </p:spPr>
        <p:txBody>
          <a:bodyPr wrap="none" lIns="91440" tIns="0" rIns="91440" bIns="0" anchor="ctr"/>
          <a:lstStyle/>
          <a:p>
            <a:r>
              <a:rPr lang="ja-JP" sz="1800" b="1">
                <a:solidFill>
                  <a:srgbClr val="C00000"/>
                </a:solidFill>
              </a:rPr>
              <a:t>※AIZNOH WORKs で作成した架空会社のサンプルデータ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"/>
        <a:ea typeface="游ゴシック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游ゴシック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AIZNOH WORKs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平日夕方の売れ残り対策：記録から始め、利益を守りながら減らす</dc:title>
  <dc:subject>PptxGenJS Presentation</dc:subject>
  <dc:creator>PptxGenJS</dc:creator>
  <cp:lastModifiedBy>PptxGenJS</cp:lastModifiedBy>
  <cp:revision>1</cp:revision>
  <dcterms:created xsi:type="dcterms:W3CDTF">2026-11-02T11:24:03Z</dcterms:created>
  <dcterms:modified xsi:type="dcterms:W3CDTF">2026-11-02T11:24:03Z</dcterms:modified>
</cp:coreProperties>
</file>