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F6DB5"/>
              </a:solidFill>
              <a:effectLst/>
            </c:spPr>
          </c:dPt>
          <c:dPt>
            <c:idx val="1"/>
            <c:bubble3D val="0"/>
            <c:spPr>
              <a:solidFill>
                <a:srgbClr val="E08A1E"/>
              </a:solidFill>
              <a:effectLst/>
            </c:spPr>
          </c:dPt>
          <c:dPt>
            <c:idx val="2"/>
            <c:bubble3D val="0"/>
            <c:spPr>
              <a:solidFill>
                <a:srgbClr val="3E9B6B"/>
              </a:solidFill>
              <a:effectLst/>
            </c:spPr>
          </c:dPt>
          <c:dPt>
            <c:idx val="3"/>
            <c:bubble3D val="0"/>
            <c:spPr>
              <a:solidFill>
                <a:srgbClr val="B04A6F"/>
              </a:solidFill>
              <a:effectLst/>
            </c:spPr>
          </c:dPt>
          <c:dLbls>
            <c:dLbl>
              <c:idx val="0"/>
              <c:numFmt formatCode="&quot;*&quot;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18202F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&quot;*&quot;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18202F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&quot;*&quot;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18202F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&quot;*&quot;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18202F"/>
                      </a:solidFill>
                      <a:latin typeface="Arial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&quot;*&quot;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見積書づくり</c:v>
                </c:pt>
                <c:pt idx="1">
                  <c:v>現場写真の整理と報告書</c:v>
                </c:pt>
                <c:pt idx="2">
                  <c:v>お客さまへの連絡</c:v>
                </c:pt>
                <c:pt idx="3">
                  <c:v>請求・入金の確認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100</c:v>
                </c:pt>
                <c:pt idx="1">
                  <c:v>62.5</c:v>
                </c:pt>
                <c:pt idx="2">
                  <c:v>50</c:v>
                </c:pt>
                <c:pt idx="3">
                  <c:v>37.5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2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事務作業でいちばん時間を使っている見積から手を付けます。監督の実作業が写真に偏っていると分かれば、順番を入れ替えます。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事務と監督の事務作業は月約*時間です。監督の残業は月平均約*時間ですが、平均だけでは個人や月ごとの実績は判断できません。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いずれも見立ての段階です。事務責任者が*月*日までに作業時間と待ち時間を記録し、原因を確かめます。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高価な専用システムの一括導入は、試行前には勧めません。現場で使いこなせるかを確かめながら段階的に進めます。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AIは下書きまでとし、最終の確認は人が行います。効果は試行の結果で判断します。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月約*時間のうち、見積書づくりが*%を占めます。まずここで時間を測り、改善の余地を確かめます。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他に見積*%（仮定）〜*%（仮定）、写真*%（仮定）〜*%（仮定）減の見立てもあります。いずれも試行で実際の時間を測って確かめます。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社長の希望は半年以内の残業削減です。まず年内に*業務の試行をそろえ、結果を見て次の手を決めます。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注文者から請求があれば、契約成立までに材料費等記載見積書を交付する対応も必要です（建設業法第*条第*項）。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F5FA8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1024128"/>
            <a:ext cx="11185855" cy="0"/>
          </a:xfrm>
          <a:prstGeom prst="line">
            <a:avLst/>
          </a:prstGeom>
          <a:noFill/>
          <a:ln w="12700">
            <a:solidFill>
              <a:srgbClr val="D5DCE6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4A8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828800"/>
            <a:ext cx="1097280" cy="82296"/>
          </a:xfrm>
          <a:prstGeom prst="rect">
            <a:avLst/>
          </a:prstGeom>
          <a:solidFill>
            <a:srgbClr val="E8F0FA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2057400"/>
            <a:ext cx="11185855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</a:rPr>
              <a:t>事務作業の手間を減らす進め方：見積・写真・連絡の順に試す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502920" y="3977640"/>
            <a:ext cx="1118585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E8F0FA"/>
                </a:solidFill>
              </a:rPr>
              <a:t>アイズノー工務店 業務改善のご提案</a:t>
            </a:r>
            <a:endParaRPr lang="en-US" sz="1800" dirty="0"/>
          </a:p>
        </p:txBody>
      </p:sp>
      <p:sp>
        <p:nvSpPr>
          <p:cNvPr id="5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目次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02920" y="1234440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結論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見積書の作り方から変える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227168" y="1234440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3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02920" y="1801368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801368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現状と提案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手作業と直接連絡を、型と仕組みに置き換える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227168" y="1801368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4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368296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2368296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原因の見立て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負担の出どころは一つと限らない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227168" y="2368296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5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2935224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2935224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改善案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小さく試せるものから順に進める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227168" y="2935224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6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3502152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3502152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AI の活用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見積の項目候補を下書きし、転記を支える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227168" y="3502152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7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02920" y="4069080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24448" y="1234440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事務作業の内訳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見積書づくりが最も大きい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1048695" y="1234440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8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6324448" y="1801368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24448" y="1801368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数字の見立て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時間の削減は仮定にもとづく目安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1048695" y="1801368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9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6324448" y="2368296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324448" y="2368296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進め方と期限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*月*日までに*業務の試行をそろえる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1048695" y="2368296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10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6324448" y="2935224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324448" y="2935224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確認したいこと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試行の順番と方法を決めるために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1048695" y="2935224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11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6324448" y="3502152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  <p:sp>
        <p:nvSpPr>
          <p:cNvPr id="30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結論：見積書の作り方から変える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234440"/>
            <a:ext cx="11185855" cy="1143000"/>
          </a:xfrm>
          <a:prstGeom prst="roundRect">
            <a:avLst>
              <a:gd name="adj" fmla="val 6400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1234440"/>
            <a:ext cx="109728" cy="1143000"/>
          </a:xfrm>
          <a:prstGeom prst="rect">
            <a:avLst/>
          </a:prstGeom>
          <a:solidFill>
            <a:srgbClr val="1F5FA8"/>
          </a:solidFill>
          <a:ln/>
        </p:spPr>
      </p:sp>
      <p:sp>
        <p:nvSpPr>
          <p:cNvPr id="5" name="Text 3"/>
          <p:cNvSpPr/>
          <p:nvPr/>
        </p:nvSpPr>
        <p:spPr>
          <a:xfrm>
            <a:off x="777240" y="1280160"/>
            <a:ext cx="10820095" cy="1051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74A85"/>
                </a:solidFill>
              </a:rPr>
              <a:t>まず見積書の作り方を共通化し、AIの下書きを小さく試します。次に写真整理、最後に連絡の受付方法を整えます。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94360" y="2761488"/>
            <a:ext cx="502920" cy="502920"/>
          </a:xfrm>
          <a:prstGeom prst="ellipse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27614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280160" y="2670048"/>
            <a:ext cx="10362895" cy="9326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8202F"/>
                </a:solidFill>
              </a:rPr>
              <a:t>*. 見積書づくり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465061"/>
                </a:solidFill>
              </a:rPr>
              <a:t>事務責任者と現場監督が*月*日までに共通項目と単価表を整理し、*月中に試す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1280160" y="3639312"/>
            <a:ext cx="10362895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3767328"/>
            <a:ext cx="502920" cy="502920"/>
          </a:xfrm>
          <a:prstGeom prst="ellipse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4360" y="37673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280160" y="3675888"/>
            <a:ext cx="10362895" cy="9326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8202F"/>
                </a:solidFill>
              </a:rPr>
              <a:t>*. 現場写真の整理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465061"/>
                </a:solidFill>
              </a:rPr>
              <a:t>現場監督が*月*日までに現場別の共有保存を試し、使いやすさを確かめる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1280160" y="4645152"/>
            <a:ext cx="10362895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4360" y="4773168"/>
            <a:ext cx="502920" cy="502920"/>
          </a:xfrm>
          <a:prstGeom prst="ellipse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94360" y="47731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280160" y="4681728"/>
            <a:ext cx="10362895" cy="9326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8202F"/>
                </a:solidFill>
              </a:rPr>
              <a:t>*. お客さまへの連絡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465061"/>
                </a:solidFill>
              </a:rPr>
              <a:t>営業責任者が*月*日までに返信時間と緊急連絡先を案内する。緊急時の対応を先に決める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現状と提案：手作業と直接連絡を、型と仕組みに置き換える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803197"/>
            <a:ext cx="5181448" cy="3607308"/>
          </a:xfrm>
          <a:prstGeom prst="roundRect">
            <a:avLst>
              <a:gd name="adj" fmla="val 1521"/>
            </a:avLst>
          </a:prstGeom>
          <a:solidFill>
            <a:srgbClr val="ECEFF4"/>
          </a:solidFill>
          <a:ln w="12700">
            <a:solidFill>
              <a:srgbClr val="ECEFF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1803197"/>
            <a:ext cx="5181448" cy="640080"/>
          </a:xfrm>
          <a:prstGeom prst="rect">
            <a:avLst/>
          </a:prstGeom>
          <a:solidFill>
            <a:srgbClr val="2C3647"/>
          </a:solidFill>
          <a:ln w="12700">
            <a:solidFill>
              <a:srgbClr val="2C364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803197"/>
            <a:ext cx="4815688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現状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85800" y="2626157"/>
            <a:ext cx="4815688" cy="26929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8202F"/>
                </a:solidFill>
              </a:rPr>
              <a:t>見積はExcelのひな形で手作業、提出まで平均約*日</a:t>
            </a:r>
            <a:endParaRPr lang="en-US" sz="18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8202F"/>
                </a:solidFill>
              </a:rPr>
              <a:t>写真はPCへ移してフォルダ分け（*現場約*枚）</a:t>
            </a:r>
            <a:endParaRPr lang="en-US" sz="18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8202F"/>
                </a:solidFill>
              </a:rPr>
              <a:t>監督の携帯とLINEに夜間・休日の問い合わせ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507328" y="1803197"/>
            <a:ext cx="5181448" cy="3607308"/>
          </a:xfrm>
          <a:prstGeom prst="roundRect">
            <a:avLst>
              <a:gd name="adj" fmla="val 1521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07328" y="1803197"/>
            <a:ext cx="5181448" cy="640080"/>
          </a:xfrm>
          <a:prstGeom prst="rect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90208" y="1803197"/>
            <a:ext cx="4815688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提案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690208" y="2626157"/>
            <a:ext cx="4815688" cy="26929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8202F"/>
                </a:solidFill>
              </a:rPr>
              <a:t>見積は共通項目・単価表とAI下書き</a:t>
            </a:r>
            <a:endParaRPr lang="en-US" sz="18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8202F"/>
                </a:solidFill>
              </a:rPr>
              <a:t>写真は現場別に共有保存し、原本を残す</a:t>
            </a:r>
            <a:endParaRPr lang="en-US" sz="18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8202F"/>
                </a:solidFill>
              </a:rPr>
              <a:t>連絡は定型文と受付時間を設け、緊急時は電話に分ける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821528" y="3286811"/>
            <a:ext cx="548640" cy="640080"/>
          </a:xfrm>
          <a:prstGeom prst="rightArrow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原因の見立て：負担の出どころは一つと限らない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2060194"/>
            <a:ext cx="3545738" cy="2139950"/>
          </a:xfrm>
          <a:prstGeom prst="roundRect">
            <a:avLst>
              <a:gd name="adj" fmla="val 2564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2060194"/>
            <a:ext cx="3545738" cy="128016"/>
          </a:xfrm>
          <a:prstGeom prst="rect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2334514"/>
            <a:ext cx="3271418" cy="5054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F5FA8"/>
                </a:solidFill>
              </a:rPr>
              <a:t>見積の転記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2839974"/>
            <a:ext cx="3271418" cy="122301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Excelへの手作業の転記が負担になっている可能性がある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322978" y="2060194"/>
            <a:ext cx="3545738" cy="2139950"/>
          </a:xfrm>
          <a:prstGeom prst="roundRect">
            <a:avLst>
              <a:gd name="adj" fmla="val 2564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322978" y="2060194"/>
            <a:ext cx="3545738" cy="128016"/>
          </a:xfrm>
          <a:prstGeom prst="rect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60138" y="2334514"/>
            <a:ext cx="3271418" cy="5054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写真の移動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4460138" y="2839974"/>
            <a:ext cx="3271418" cy="122301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スマートフォンから事務所のPCへ移して整理する手間が負担の可能性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8143037" y="2060194"/>
            <a:ext cx="3545738" cy="2139950"/>
          </a:xfrm>
          <a:prstGeom prst="roundRect">
            <a:avLst>
              <a:gd name="adj" fmla="val 2564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143037" y="2060194"/>
            <a:ext cx="3545738" cy="128016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80197" y="2334514"/>
            <a:ext cx="3271418" cy="5054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B5E20"/>
                </a:solidFill>
              </a:rPr>
              <a:t>担当者への直接連絡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8280197" y="2839974"/>
            <a:ext cx="3271418" cy="122301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監督の携帯へ直接届く連絡が、夜間・休日の負担になっている可能性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502920" y="4428744"/>
            <a:ext cx="11185855" cy="596265"/>
          </a:xfrm>
          <a:prstGeom prst="roundRect">
            <a:avLst>
              <a:gd name="adj" fmla="val 9201"/>
            </a:avLst>
          </a:prstGeom>
          <a:solidFill>
            <a:srgbClr val="F1F6FC"/>
          </a:solidFill>
          <a:ln w="9525">
            <a:solidFill>
              <a:srgbClr val="D5DCE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4501896"/>
            <a:ext cx="10911535" cy="504825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見積の約*日に回答待ちが含まれるかは</a:t>
            </a:r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8A1C1C"/>
                </a:solidFill>
              </a:rPr>
              <a:t>【要確認：見積の工程ごとの作業時間と待ち時間】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改善案：小さく試せるものから順に進める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972056"/>
            <a:ext cx="2178649" cy="1005840"/>
          </a:xfrm>
          <a:prstGeom prst="homePlate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2017776"/>
            <a:ext cx="163000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1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見積の共通化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3206496"/>
            <a:ext cx="2087209" cy="2087880"/>
          </a:xfrm>
          <a:prstGeom prst="roundRect">
            <a:avLst>
              <a:gd name="adj" fmla="val 2629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3297936"/>
            <a:ext cx="1904329" cy="19050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頻出項目と単価表を共通化し、*件</a:t>
            </a:r>
            <a:pPr indent="0" marL="0">
              <a:buNone/>
            </a:pPr>
            <a:r>
              <a:rPr lang="en-US" sz="1600" b="1" dirty="0">
                <a:solidFill>
                  <a:srgbClr val="7A4D00"/>
                </a:solidFill>
              </a:rPr>
              <a:t>（仮定）</a:t>
            </a:r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で従来の所要時間と比べる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54721" y="1972056"/>
            <a:ext cx="2178649" cy="1005840"/>
          </a:xfrm>
          <a:prstGeom prst="chevron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321649" y="2017776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2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AI下書きの試行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800441" y="3206496"/>
            <a:ext cx="2087209" cy="2087880"/>
          </a:xfrm>
          <a:prstGeom prst="roundRect">
            <a:avLst>
              <a:gd name="adj" fmla="val 2629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891881" y="3297936"/>
            <a:ext cx="1904329" cy="19050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共通単価表を使い、項目候補をAIで下書きする。数量・単価・抜けは現場監督が確認する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006523" y="1972056"/>
            <a:ext cx="2178649" cy="1005840"/>
          </a:xfrm>
          <a:prstGeom prst="chevron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573451" y="2017776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3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写真の現場別保存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52243" y="3206496"/>
            <a:ext cx="2087209" cy="2087880"/>
          </a:xfrm>
          <a:prstGeom prst="roundRect">
            <a:avLst>
              <a:gd name="adj" fmla="val 2629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143683" y="3297936"/>
            <a:ext cx="1904329" cy="19050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現場別フォルダへの保存を試し、原本を残す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258324" y="1972056"/>
            <a:ext cx="2178649" cy="1005840"/>
          </a:xfrm>
          <a:prstGeom prst="chevron">
            <a:avLst/>
          </a:prstGeom>
          <a:solidFill>
            <a:srgbClr val="7A4D00"/>
          </a:solidFill>
          <a:ln w="12700">
            <a:solidFill>
              <a:srgbClr val="7A4D0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825252" y="2017776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4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連絡の受付整理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7304044" y="3206496"/>
            <a:ext cx="2087209" cy="2087880"/>
          </a:xfrm>
          <a:prstGeom prst="roundRect">
            <a:avLst>
              <a:gd name="adj" fmla="val 2629"/>
            </a:avLst>
          </a:prstGeom>
          <a:solidFill>
            <a:srgbClr val="FFF3D1"/>
          </a:solidFill>
          <a:ln w="12700">
            <a:solidFill>
              <a:srgbClr val="FFF3D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395484" y="3297936"/>
            <a:ext cx="1904329" cy="19050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定型文と受付時間を設け、緊急時は電話に分ける。緊急対応の担当を先に決める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9510126" y="1972056"/>
            <a:ext cx="2178649" cy="1005840"/>
          </a:xfrm>
          <a:prstGeom prst="chevron">
            <a:avLst/>
          </a:prstGeom>
          <a:solidFill>
            <a:srgbClr val="6A2790"/>
          </a:solidFill>
          <a:ln w="12700">
            <a:solidFill>
              <a:srgbClr val="6A279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077054" y="2017776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5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拡張は試行後に判断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9555846" y="3206496"/>
            <a:ext cx="2087209" cy="2087880"/>
          </a:xfrm>
          <a:prstGeom prst="roundRect">
            <a:avLst>
              <a:gd name="adj" fmla="val 2629"/>
            </a:avLst>
          </a:prstGeom>
          <a:solidFill>
            <a:srgbClr val="F5E9FA"/>
          </a:solidFill>
          <a:ln w="12700">
            <a:solidFill>
              <a:srgbClr val="F5E9F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647286" y="3297936"/>
            <a:ext cx="1904329" cy="19050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写真の自動振り分けや専用システムは、操作と精度を確かめてから判断する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98142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AI の活用：見積の項目候補を下書きし、転記を支える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10454335" y="411480"/>
            <a:ext cx="1234440" cy="411480"/>
          </a:xfrm>
          <a:prstGeom prst="roundRect">
            <a:avLst>
              <a:gd name="adj" fmla="val 44444"/>
            </a:avLst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54335" y="41148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AI 活用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02920" y="1817116"/>
            <a:ext cx="3545738" cy="2471420"/>
          </a:xfrm>
          <a:prstGeom prst="roundRect">
            <a:avLst>
              <a:gd name="adj" fmla="val 2220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2920" y="1817116"/>
            <a:ext cx="3545738" cy="128016"/>
          </a:xfrm>
          <a:prstGeom prst="rect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91436"/>
            <a:ext cx="3271418" cy="5054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見積項目の下書き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40080" y="2596896"/>
            <a:ext cx="3271418" cy="1554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匿名化した過去の見積項目と共通単価表を使い、新しい見積の項目候補をAIで下書きする。効果は試行で測る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322978" y="1817116"/>
            <a:ext cx="3545738" cy="2471420"/>
          </a:xfrm>
          <a:prstGeom prst="roundRect">
            <a:avLst>
              <a:gd name="adj" fmla="val 2220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22978" y="1817116"/>
            <a:ext cx="3545738" cy="128016"/>
          </a:xfrm>
          <a:prstGeom prst="rect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460138" y="2091436"/>
            <a:ext cx="3271418" cy="5054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Excelへの転記支援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460138" y="2596896"/>
            <a:ext cx="3271418" cy="1554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下書きをExcelへ転記する作業を支援する。</a:t>
            </a:r>
            <a:pPr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8A1C1C"/>
                </a:solidFill>
              </a:rPr>
              <a:t>【要確認：自社の見積形式との相性】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143037" y="1817116"/>
            <a:ext cx="3545738" cy="2471420"/>
          </a:xfrm>
          <a:prstGeom prst="roundRect">
            <a:avLst>
              <a:gd name="adj" fmla="val 2220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43037" y="1817116"/>
            <a:ext cx="3545738" cy="128016"/>
          </a:xfrm>
          <a:prstGeom prst="rect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80197" y="2091436"/>
            <a:ext cx="3271418" cy="5054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人による確認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8280197" y="2596896"/>
            <a:ext cx="3271418" cy="1554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数量・単価・抜けは現場監督が確認する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502920" y="4517136"/>
            <a:ext cx="11185855" cy="872490"/>
          </a:xfrm>
          <a:prstGeom prst="roundRect">
            <a:avLst>
              <a:gd name="adj" fmla="val 6288"/>
            </a:avLst>
          </a:prstGeom>
          <a:solidFill>
            <a:srgbClr val="F1F6FC"/>
          </a:solidFill>
          <a:ln w="9525">
            <a:solidFill>
              <a:srgbClr val="D5DCE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4590288"/>
            <a:ext cx="10911535" cy="7810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顧客名や詳細住所を除いても識別の可能性は残るため、事務責任者が入力前に利用条件とアクセス権を確認する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AI見積ソフトの導入費用は</a:t>
            </a:r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8A1C1C"/>
                </a:solidFill>
              </a:rPr>
              <a:t>【要確認：実際の見積データで試して確かめる】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事務作業の内訳：見積書づくりが最も大きい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02920" y="1234440"/>
          <a:ext cx="6766560" cy="4663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ext 1"/>
          <p:cNvSpPr/>
          <p:nvPr/>
        </p:nvSpPr>
        <p:spPr>
          <a:xfrm>
            <a:off x="502920" y="5897880"/>
            <a:ext cx="676656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7A4D00"/>
                </a:solidFill>
              </a:rPr>
              <a:t>会社の情報より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7498080" y="1234440"/>
            <a:ext cx="4190695" cy="4663440"/>
          </a:xfrm>
          <a:prstGeom prst="roundRect">
            <a:avLst>
              <a:gd name="adj" fmla="val 1309"/>
            </a:avLst>
          </a:prstGeom>
          <a:solidFill>
            <a:srgbClr val="F1F6FC"/>
          </a:solidFill>
          <a:ln w="12700">
            <a:solidFill>
              <a:srgbClr val="F1F6FC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635240" y="1325880"/>
            <a:ext cx="3916375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最初に時間を測る業務として、割合の最も大きい見積書づくりを選ぶ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数字の見立て：時間の削減は仮定にもとづく目安</a:t>
            </a:r>
            <a:endParaRPr lang="en-US" sz="2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234440"/>
          <a:ext cx="11185855" cy="914400"/>
        </p:xfrm>
        <a:graphic>
          <a:graphicData uri="http://schemas.openxmlformats.org/drawingml/2006/table">
            <a:tbl>
              <a:tblPr/>
              <a:tblGrid>
                <a:gridCol w="3728618"/>
                <a:gridCol w="3728618"/>
                <a:gridCol w="3728618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見立て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FA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計算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FA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読み方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FA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見積*%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7A4D00"/>
                          </a:solidFill>
                        </a:rPr>
                        <a:t>（仮定）</a:t>
                      </a:r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減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月*時間×*×時間単価*円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7A4D00"/>
                          </a:solidFill>
                        </a:rPr>
                        <a:t>（仮定）</a:t>
                      </a:r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×*か月＝*万円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時間相当の額。実際の費用削減や残業減とは限らない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見積*%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7A4D00"/>
                          </a:solidFill>
                        </a:rPr>
                        <a:t>（仮定）</a:t>
                      </a:r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・写真*%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7A4D00"/>
                          </a:solidFill>
                        </a:rPr>
                        <a:t>（仮定）</a:t>
                      </a:r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減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月*時間×*＋写真月*時間×*＝月*時間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実現性は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8A1C1C"/>
                          </a:solidFill>
                        </a:rPr>
                        <a:t>【要確認：試行での実測】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見積後に断られた年約*件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取り戻せる件数と同一視しない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追加売上・利益は見込みに入れない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進め方と期限：*月*日までに*業務の試行をそろえる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2207768"/>
            <a:ext cx="2741600" cy="1005840"/>
          </a:xfrm>
          <a:prstGeom prst="homePlate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2253488"/>
            <a:ext cx="2192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1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*月*日まで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3442208"/>
            <a:ext cx="2650160" cy="1498600"/>
          </a:xfrm>
          <a:prstGeom prst="roundRect">
            <a:avLst>
              <a:gd name="adj" fmla="val 3661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3533648"/>
            <a:ext cx="2467280" cy="1315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事務責任者が作業時間と待ち時間を記録。事務責任者と現場監督が共通項目と単価表を整理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317672" y="2207768"/>
            <a:ext cx="2741600" cy="1005840"/>
          </a:xfrm>
          <a:prstGeom prst="chevron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84600" y="2253488"/>
            <a:ext cx="1827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2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*月中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363392" y="3442208"/>
            <a:ext cx="2650160" cy="1498600"/>
          </a:xfrm>
          <a:prstGeom prst="roundRect">
            <a:avLst>
              <a:gd name="adj" fmla="val 3661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54832" y="3533648"/>
            <a:ext cx="2467280" cy="1315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事務責任者と現場監督が見積*件</a:t>
            </a:r>
            <a:pPr indent="0" marL="0">
              <a:buNone/>
            </a:pPr>
            <a:r>
              <a:rPr lang="en-US" sz="1600" b="1" dirty="0">
                <a:solidFill>
                  <a:srgbClr val="7A4D00"/>
                </a:solidFill>
              </a:rPr>
              <a:t>（仮定）</a:t>
            </a:r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で試し、従来の所要時間と比べる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132424" y="2207768"/>
            <a:ext cx="2741600" cy="1005840"/>
          </a:xfrm>
          <a:prstGeom prst="chevron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99352" y="2253488"/>
            <a:ext cx="1827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3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*月*日まで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178144" y="3442208"/>
            <a:ext cx="2650160" cy="1498600"/>
          </a:xfrm>
          <a:prstGeom prst="roundRect">
            <a:avLst>
              <a:gd name="adj" fmla="val 3661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69584" y="3533648"/>
            <a:ext cx="2467280" cy="1315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現場監督が現場別の写真共有保存を試し、使いやすさを確かめる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947175" y="2207768"/>
            <a:ext cx="2741600" cy="1005840"/>
          </a:xfrm>
          <a:prstGeom prst="chevron">
            <a:avLst/>
          </a:prstGeom>
          <a:solidFill>
            <a:srgbClr val="7A4D00"/>
          </a:solidFill>
          <a:ln w="12700">
            <a:solidFill>
              <a:srgbClr val="7A4D0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514103" y="2253488"/>
            <a:ext cx="1827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4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*月*日まで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8992895" y="3442208"/>
            <a:ext cx="2650160" cy="1498600"/>
          </a:xfrm>
          <a:prstGeom prst="roundRect">
            <a:avLst>
              <a:gd name="adj" fmla="val 3661"/>
            </a:avLst>
          </a:prstGeom>
          <a:solidFill>
            <a:srgbClr val="FFF3D1"/>
          </a:solidFill>
          <a:ln w="12700">
            <a:solidFill>
              <a:srgbClr val="FFF3D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084335" y="3533648"/>
            <a:ext cx="2467280" cy="1315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営業責任者が緊急対応の担当を決め、返信時間と緊急連絡先を案内する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確認したいこと：試行の順番と方法を決めるために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289304"/>
            <a:ext cx="11185855" cy="1147572"/>
          </a:xfrm>
          <a:prstGeom prst="roundRect">
            <a:avLst>
              <a:gd name="adj" fmla="val 4781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588770"/>
            <a:ext cx="548640" cy="548640"/>
          </a:xfrm>
          <a:prstGeom prst="ellipse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58877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417320" y="1325880"/>
            <a:ext cx="10088575" cy="1074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F5FA8"/>
                </a:solidFill>
              </a:rPr>
              <a:t>残業と待ち時間の集中工程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監督の残業と見積の待ち時間はどこに集中しているか。写真や回答待ちが主因なら、そちらを先にする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2546604"/>
            <a:ext cx="11185855" cy="1147572"/>
          </a:xfrm>
          <a:prstGeom prst="roundRect">
            <a:avLst>
              <a:gd name="adj" fmla="val 4781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2846070"/>
            <a:ext cx="548640" cy="548640"/>
          </a:xfrm>
          <a:prstGeom prst="ellipse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284607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17320" y="2583180"/>
            <a:ext cx="10088575" cy="1074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見積データと写真の撮影者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過去の見積はどの形式で残り、写真は誰が撮るか。データ不足や撮影者の多さ次第で試行方法を変える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02920" y="3803904"/>
            <a:ext cx="11185855" cy="1147572"/>
          </a:xfrm>
          <a:prstGeom prst="roundRect">
            <a:avLst>
              <a:gd name="adj" fmla="val 4781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85800" y="4103370"/>
            <a:ext cx="548640" cy="548640"/>
          </a:xfrm>
          <a:prstGeom prst="ellipse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5800" y="410337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417320" y="3840480"/>
            <a:ext cx="10088575" cy="1074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B5E20"/>
                </a:solidFill>
              </a:rPr>
              <a:t>夜間・休日の問い合わせ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件数と緊急案件はどれくらいか。緊急対応が多ければ連絡の整備を前倒しする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02920" y="5061204"/>
            <a:ext cx="11185855" cy="1147572"/>
          </a:xfrm>
          <a:prstGeom prst="roundRect">
            <a:avLst>
              <a:gd name="adj" fmla="val 4781"/>
            </a:avLst>
          </a:prstGeom>
          <a:solidFill>
            <a:srgbClr val="FFF3D1"/>
          </a:solidFill>
          <a:ln w="12700">
            <a:solidFill>
              <a:srgbClr val="FFF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5360670"/>
            <a:ext cx="548640" cy="548640"/>
          </a:xfrm>
          <a:prstGeom prst="ellipse">
            <a:avLst/>
          </a:prstGeom>
          <a:solidFill>
            <a:srgbClr val="7A4D00"/>
          </a:solidFill>
          <a:ln w="12700">
            <a:solidFill>
              <a:srgbClr val="7A4D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536067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4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417320" y="5097780"/>
            <a:ext cx="10088575" cy="1074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7A4D00"/>
                </a:solidFill>
              </a:rPr>
              <a:t>契約前の確認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社長が初年度*万円・月額*万円の目安との比較、操作習得、解約時のデータ取り出しを確認する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4A85"/>
                </a:solidFill>
              </a:rPr>
              <a:t>ご利用にあたっての注意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94360" y="14523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4523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188720" y="12344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本資料は AI が自動で作成したものです。内容の正確さ・完全さ・最新さは保証しません。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94360" y="22905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22905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188720" y="20726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事実関係や数値は、独自に調べて確かめたものではありません。ネット検索の結果や「想定」の数値を含むため、重要な点は一次情報でご確認ください。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94360" y="31287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94360" y="31287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188720" y="29108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経営・法務・税務・投資などの専門的な助言ではありません。重要な判断の前には、専門家にご相談ください。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94360" y="39669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39669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188720" y="37490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入力された情報に誤りや不足があると、内容も変わります。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94360" y="48051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94360" y="48051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5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188720" y="45872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本資料を利用して生じた損害について、当方は責任を負いかねます。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94360" y="56433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94360" y="56433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6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188720" y="54254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この資料は AIZNOH WORKs（AI）で作成しました。内容は、ご自身でご確認ください。aiznohworks.com　作成日時：*-*-* *:*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"/>
        <a:ea typeface="游ゴシック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游ゴシック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AIZNOH 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事務作業の手間を減らす進め方：見積・写真・連絡の順に試す</dc:title>
  <dc:subject>PptxGenJS Presentation</dc:subject>
  <dc:creator>PptxGenJS</dc:creator>
  <cp:lastModifiedBy>PptxGenJS</cp:lastModifiedBy>
  <cp:revision>1</cp:revision>
  <dcterms:created xsi:type="dcterms:W3CDTF">2026-11-02T11:22:23Z</dcterms:created>
  <dcterms:modified xsi:type="dcterms:W3CDTF">2026-11-02T11:22:23Z</dcterms:modified>
</cp:coreProperties>
</file>