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charts/chart1.xml" ContentType="application/vnd.openxmlformats-officedocument.drawingml.chart+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pieChart>
        <c:varyColors val="1"/>
        <c:ser>
          <c:idx val="0"/>
          <c:order val="0"/>
          <c:tx>
            <c:strRef>
              <c:f>Sheet1!$B$1</c:f>
              <c:strCache>
                <c:ptCount val="1"/>
                <c:pt idx="0">
                  <c:v>%</c:v>
                </c:pt>
              </c:strCache>
            </c:strRef>
          </c:tx>
          <c:spPr>
            <a:solidFill>
              <a:schemeClr val="accent1"/>
            </a:solidFill>
            <a:ln w="9525" cap="flat">
              <a:solidFill>
                <a:srgbClr val="F9F9F9"/>
              </a:solidFill>
              <a:prstDash val="solid"/>
              <a:round/>
            </a:ln>
            <a:effectLst/>
          </c:spPr>
          <c:dPt>
            <c:idx val="0"/>
            <c:bubble3D val="0"/>
            <c:spPr>
              <a:solidFill>
                <a:srgbClr val="2F6DB5"/>
              </a:solidFill>
              <a:effectLst/>
            </c:spPr>
          </c:dPt>
          <c:dPt>
            <c:idx val="1"/>
            <c:bubble3D val="0"/>
            <c:spPr>
              <a:solidFill>
                <a:srgbClr val="E08A1E"/>
              </a:solidFill>
              <a:effectLst/>
            </c:spPr>
          </c:dPt>
          <c:dPt>
            <c:idx val="2"/>
            <c:bubble3D val="0"/>
            <c:spPr>
              <a:solidFill>
                <a:srgbClr val="3E9B6B"/>
              </a:solidFill>
              <a:effectLst/>
            </c:spPr>
          </c:dPt>
          <c:dPt>
            <c:idx val="3"/>
            <c:bubble3D val="0"/>
            <c:spPr>
              <a:solidFill>
                <a:srgbClr val="B04A6F"/>
              </a:solidFill>
              <a:effectLst/>
            </c:spPr>
          </c:dPt>
          <c:dLbls>
            <c:dLbl>
              <c:idx val="0"/>
              <c:numFmt formatCode="&quot;*&quot;" sourceLinked="0"/>
              <c:spPr/>
              <c:txPr>
                <a:bodyPr/>
                <a:lstStyle/>
                <a:p>
                  <a:pPr>
                    <a:defRPr sz="1200" b="0" i="0" u="none" strike="noStrike">
                      <a:solidFill>
                        <a:srgbClr val="18202F"/>
                      </a:solidFill>
                      <a:latin typeface="Arial"/>
                    </a:defRPr>
                  </a:pPr>
                </a:p>
              </c:txPr>
              <c:dLblPos val="outEnd"/>
              <c:showLegendKey val="0"/>
              <c:showVal val="1"/>
              <c:showCatName val="0"/>
              <c:showSerName val="0"/>
              <c:showPercent val="0"/>
              <c:showBubbleSize val="0"/>
            </c:dLbl>
            <c:dLbl>
              <c:idx val="1"/>
              <c:numFmt formatCode="&quot;*&quot;" sourceLinked="0"/>
              <c:spPr/>
              <c:txPr>
                <a:bodyPr/>
                <a:lstStyle/>
                <a:p>
                  <a:pPr>
                    <a:defRPr sz="1200" b="0" i="0" u="none" strike="noStrike">
                      <a:solidFill>
                        <a:srgbClr val="18202F"/>
                      </a:solidFill>
                      <a:latin typeface="Arial"/>
                    </a:defRPr>
                  </a:pPr>
                </a:p>
              </c:txPr>
              <c:dLblPos val="outEnd"/>
              <c:showLegendKey val="0"/>
              <c:showVal val="1"/>
              <c:showCatName val="0"/>
              <c:showSerName val="0"/>
              <c:showPercent val="0"/>
              <c:showBubbleSize val="0"/>
            </c:dLbl>
            <c:dLbl>
              <c:idx val="2"/>
              <c:numFmt formatCode="&quot;*&quot;" sourceLinked="0"/>
              <c:spPr/>
              <c:txPr>
                <a:bodyPr/>
                <a:lstStyle/>
                <a:p>
                  <a:pPr>
                    <a:defRPr sz="1200" b="0" i="0" u="none" strike="noStrike">
                      <a:solidFill>
                        <a:srgbClr val="18202F"/>
                      </a:solidFill>
                      <a:latin typeface="Arial"/>
                    </a:defRPr>
                  </a:pPr>
                </a:p>
              </c:txPr>
              <c:dLblPos val="outEnd"/>
              <c:showLegendKey val="0"/>
              <c:showVal val="1"/>
              <c:showCatName val="0"/>
              <c:showSerName val="0"/>
              <c:showPercent val="0"/>
              <c:showBubbleSize val="0"/>
            </c:dLbl>
            <c:dLbl>
              <c:idx val="3"/>
              <c:numFmt formatCode="&quot;*&quot;" sourceLinked="0"/>
              <c:spPr/>
              <c:txPr>
                <a:bodyPr/>
                <a:lstStyle/>
                <a:p>
                  <a:pPr>
                    <a:defRPr sz="1200" b="0" i="0" u="none" strike="noStrike">
                      <a:solidFill>
                        <a:srgbClr val="18202F"/>
                      </a:solidFill>
                      <a:latin typeface="Arial"/>
                    </a:defRPr>
                  </a:pPr>
                </a:p>
              </c:txPr>
              <c:dLblPos val="outEnd"/>
              <c:showLegendKey val="0"/>
              <c:showVal val="1"/>
              <c:showCatName val="0"/>
              <c:showSerName val="0"/>
              <c:showPercent val="0"/>
              <c:showBubbleSize val="0"/>
            </c:dLbl>
            <c:numFmt formatCode="&quot;*&quot;" sourceLinked="0"/>
            <c:txPr>
              <a:bodyPr/>
              <a:lstStyle/>
              <a:p>
                <a:pPr>
                  <a:defRPr sz="1800" b="0" i="0" u="none" strike="noStrike">
                    <a:solidFill>
                      <a:srgbClr val="000000"/>
                    </a:solidFill>
                    <a:latin typeface="Arial"/>
                  </a:defRPr>
                </a:pPr>
              </a:p>
            </c:txPr>
            <c:dLblPos val="ctr"/>
            <c:showLegendKey val="0"/>
            <c:showVal val="0"/>
            <c:showCatName val="1"/>
            <c:showSerName val="0"/>
            <c:showPercent val="1"/>
            <c:showBubbleSize val="0"/>
            <c:showLeaderLines val="0"/>
          </c:dLbls>
          <c:cat>
            <c:strRef>
              <c:f>Sheet1!$A$2:$A$5</c:f>
              <c:strCache>
                <c:ptCount val="4"/>
                <c:pt idx="0">
                  <c:v>冷蔵・冷凍ケース</c:v>
                </c:pt>
                <c:pt idx="1">
                  <c:v>空調</c:v>
                </c:pt>
                <c:pt idx="2">
                  <c:v>照明</c:v>
                </c:pt>
                <c:pt idx="3">
                  <c:v>その他</c:v>
                </c:pt>
              </c:strCache>
            </c:strRef>
          </c:cat>
          <c:val>
            <c:numRef>
              <c:f>Sheet1!$B$2:$B$5</c:f>
              <c:numCache>
                <c:ptCount val="4"/>
                <c:pt idx="0">
                  <c:v>100</c:v>
                </c:pt>
                <c:pt idx="1">
                  <c:v>45.5</c:v>
                </c:pt>
                <c:pt idx="2">
                  <c:v>27.3</c:v>
                </c:pt>
                <c:pt idx="3">
                  <c:v>9.1</c:v>
                </c:pt>
              </c:numCache>
            </c:numRef>
          </c:val>
        </c:ser>
        <c:firstSliceAng val="0"/>
      </c:pieChart>
      <c:spPr>
        <a:noFill/>
        <a:ln>
          <a:noFill/>
        </a:ln>
        <a:effectLst/>
      </c:spPr>
    </c:plotArea>
    <c:legend>
      <c:legendPos val="r"/>
      <c:overlay val="0"/>
      <c:txPr>
        <a:bodyPr/>
        <a:lstStyle/>
        <a:p>
          <a:pPr>
            <a:defRPr sz="1200">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電気代の上昇と、初期費用・売場への影響というご懸念の両方を踏まえ、一度に決めずに段階的に進める方針をご提案します。本日は課題の確認が目的です。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電気代の負担と、更新に伴う費用・営業への影響の両面が課題と考えています。設備別の内訳は推計のため、実測で確かめたうえで判断材料にします。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この順番で、数字と施工の条件をそろえてからご判断いただけるように進めます。夜間施工や無停止はお約束せず、成り立つ条件をお示しします。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設備別の内訳は当社推計のため、実際の資料で確かめます。結果によって削減額や更新順が変わる可能性があります。店長様にご協力をお願いしたい内容です。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これは当社の推計で、実測ではありません。割合が大きい冷蔵・冷凍ケースから実測を優先し、推計を確かめたいと考えています。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年約*万円を基にした推計です。削減額は費用の削減額で、補助金・追加の保守費・金利は含みません。冷蔵ケースは削減率の幅で判断が大きく変わります。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効果の大きさだけで先行更新を決めず、費用と売場への影響を比べて段階的に進めます。いずれも現地確認と実測の結果で見直します。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資料の整理にAIを使い、確認の手間を減らします。ただし設備ごとの削減効果はAIだけでは決められないため、実測で確かめます。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一度に決めず、確認を重ねながら進めます。補助金には受付期限がある制度もあるため、早めに対象と期限を確かめることをおすすめします。【要確認：対象制度と期限】</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いずれも断定せず、確認後に具体的にお答えする姿勢でお伝えします。特に営業への影響と補助金は、現地確認と制度の確認が前提です。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この*点が分かると、削減額、施工の順番、更新の範囲と時期を具体的にできます。店長様にご相談しながら進めさせてください。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ODY">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1F5FA8"/>
          </a:solidFill>
          <a:ln/>
        </p:spPr>
      </p:sp>
      <p:sp>
        <p:nvSpPr>
          <p:cNvPr id="3" name="Shape 1"/>
          <p:cNvSpPr/>
          <p:nvPr/>
        </p:nvSpPr>
        <p:spPr>
          <a:xfrm>
            <a:off x="502920" y="1024128"/>
            <a:ext cx="11185855" cy="0"/>
          </a:xfrm>
          <a:prstGeom prst="line">
            <a:avLst/>
          </a:prstGeom>
          <a:noFill/>
          <a:ln w="12700">
            <a:solidFill>
              <a:srgbClr val="D5DCE6"/>
            </a:solidFill>
            <a:prstDash val="solid"/>
          </a:ln>
        </p:spPr>
      </p:sp>
      <p:sp>
        <p:nvSpPr>
          <p:cNvPr id="25" name="Slide Number Placeholder 0"/>
          <p:cNvSpPr>
            <a:spLocks noGrp="1"/>
          </p:cNvSpPr>
          <p:nvPr>
            <p:ph type="sldNum" sz="quarter" idx="4294967295"/>
          </p:nvPr>
        </p:nvSpPr>
        <p:spPr>
          <a:xfrm>
            <a:off x="11048695" y="6419088"/>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465061"/>
                </a:solidFill>
              </a:defRPr>
            </a:lvl1pPr>
          </a:lstStyle>
          <a:p>
            <a:pPr algn="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48695" y="6419088"/>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465061"/>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74A85"/>
        </a:solidFill>
      </p:bgPr>
    </p:bg>
    <p:spTree>
      <p:nvGrpSpPr>
        <p:cNvPr id="1" name=""/>
        <p:cNvGrpSpPr/>
        <p:nvPr/>
      </p:nvGrpSpPr>
      <p:grpSpPr>
        <a:xfrm>
          <a:off x="0" y="0"/>
          <a:ext cx="0" cy="0"/>
          <a:chOff x="0" y="0"/>
          <a:chExt cx="0" cy="0"/>
        </a:xfrm>
      </p:grpSpPr>
      <p:sp>
        <p:nvSpPr>
          <p:cNvPr id="2" name="Shape 0"/>
          <p:cNvSpPr/>
          <p:nvPr/>
        </p:nvSpPr>
        <p:spPr>
          <a:xfrm>
            <a:off x="502920" y="1828800"/>
            <a:ext cx="1097280" cy="82296"/>
          </a:xfrm>
          <a:prstGeom prst="rect">
            <a:avLst/>
          </a:prstGeom>
          <a:solidFill>
            <a:srgbClr val="E8F0FA"/>
          </a:solidFill>
          <a:ln/>
        </p:spPr>
      </p:sp>
      <p:sp>
        <p:nvSpPr>
          <p:cNvPr id="3" name="Text 1"/>
          <p:cNvSpPr/>
          <p:nvPr/>
        </p:nvSpPr>
        <p:spPr>
          <a:xfrm>
            <a:off x="502920" y="2057400"/>
            <a:ext cx="11185855" cy="1737360"/>
          </a:xfrm>
          <a:prstGeom prst="rect">
            <a:avLst/>
          </a:prstGeom>
          <a:noFill/>
          <a:ln/>
        </p:spPr>
        <p:txBody>
          <a:bodyPr wrap="square" rtlCol="0" anchor="t"/>
          <a:lstStyle/>
          <a:p>
            <a:pPr indent="0" marL="0">
              <a:buNone/>
            </a:pPr>
            <a:r>
              <a:rPr lang="en-US" sz="3600" b="1" dirty="0">
                <a:solidFill>
                  <a:srgbClr val="FFFFFF"/>
                </a:solidFill>
              </a:rPr>
              <a:t>アイズノーマート様 店舗設備の省エネ更新のご提案</a:t>
            </a:r>
            <a:endParaRPr lang="en-US" sz="3600" dirty="0"/>
          </a:p>
        </p:txBody>
      </p:sp>
      <p:sp>
        <p:nvSpPr>
          <p:cNvPr id="4" name="Text 2"/>
          <p:cNvSpPr/>
          <p:nvPr/>
        </p:nvSpPr>
        <p:spPr>
          <a:xfrm>
            <a:off x="502920" y="3977640"/>
            <a:ext cx="11185855" cy="914400"/>
          </a:xfrm>
          <a:prstGeom prst="rect">
            <a:avLst/>
          </a:prstGeom>
          <a:noFill/>
          <a:ln/>
        </p:spPr>
        <p:txBody>
          <a:bodyPr wrap="square" rtlCol="0" anchor="t"/>
          <a:lstStyle/>
          <a:p>
            <a:pPr indent="0" marL="0">
              <a:buNone/>
            </a:pPr>
            <a:r>
              <a:rPr lang="en-US" sz="1800" dirty="0">
                <a:solidFill>
                  <a:srgbClr val="E8F0FA"/>
                </a:solidFill>
              </a:rPr>
              <a:t>LED照明と冷蔵ケースの段階的な更新について</a:t>
            </a:r>
            <a:endParaRPr lang="en-US" sz="1800" dirty="0"/>
          </a:p>
        </p:txBody>
      </p:sp>
      <p:sp>
        <p:nvSpPr>
          <p:cNvPr id="5" name="Sample Label"/>
          <p:cNvSpPr txBox="1"/>
          <p:nvPr/>
        </p:nvSpPr>
        <p:spPr>
          <a:xfrm>
            <a:off x="502920" y="6355080"/>
            <a:ext cx="6309360" cy="384048"/>
          </a:xfrm>
          <a:prstGeom prst="rect">
            <a:avLst/>
          </a:prstGeom>
          <a:solidFill>
            <a:srgbClr val="FFFFFF"/>
          </a:solidFill>
        </p:spPr>
        <p:txBody>
          <a:bodyPr wrap="none" lIns="91440" tIns="0" rIns="91440" bIns="0" anchor="ctr"/>
          <a:lstStyle/>
          <a:p>
            <a:r>
              <a:rPr lang="ja-JP" sz="1800" b="1">
                <a:solidFill>
                  <a:srgbClr val="C00000"/>
                </a:solidFill>
              </a:rPr>
              <a:t>※AIZNOH WORKs で作成した架空会社のサンプルデータ</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02920" y="256032"/>
            <a:ext cx="11185855" cy="731520"/>
          </a:xfrm>
          <a:prstGeom prst="rect">
            <a:avLst/>
          </a:prstGeom>
          <a:noFill/>
          <a:ln/>
        </p:spPr>
        <p:txBody>
          <a:bodyPr wrap="square" rtlCol="0" anchor="ctr"/>
          <a:lstStyle/>
          <a:p>
            <a:pPr indent="0" marL="0">
              <a:buNone/>
            </a:pPr>
            <a:r>
              <a:rPr lang="en-US" sz="2600" b="1" dirty="0">
                <a:solidFill>
                  <a:srgbClr val="174A85"/>
                </a:solidFill>
              </a:rPr>
              <a:t>目次</a:t>
            </a:r>
            <a:endParaRPr lang="en-US" sz="2600" dirty="0"/>
          </a:p>
        </p:txBody>
      </p:sp>
      <p:sp>
        <p:nvSpPr>
          <p:cNvPr id="3" name="Text 1"/>
          <p:cNvSpPr/>
          <p:nvPr/>
        </p:nvSpPr>
        <p:spPr>
          <a:xfrm>
            <a:off x="502920" y="1234440"/>
            <a:ext cx="4724248" cy="566928"/>
          </a:xfrm>
          <a:prstGeom prst="rect">
            <a:avLst/>
          </a:prstGeom>
          <a:noFill/>
          <a:ln/>
        </p:spPr>
        <p:txBody>
          <a:bodyPr wrap="square" lIns="508" tIns="508" rIns="508" bIns="508" rtlCol="0" anchor="ctr">
            <a:normAutofit/>
          </a:bodyPr>
          <a:lstStyle/>
          <a:p>
            <a:pPr indent="0" marL="0">
              <a:buNone/>
            </a:pPr>
            <a:r>
              <a:rPr lang="en-US" sz="1600" b="1" dirty="0">
                <a:solidFill>
                  <a:srgbClr val="174A85"/>
                </a:solidFill>
              </a:rPr>
              <a:t>結論</a:t>
            </a:r>
            <a:pPr indent="0" marL="0">
              <a:buNone/>
            </a:pPr>
            <a:r>
              <a:rPr lang="en-US" sz="1200" dirty="0">
                <a:solidFill>
                  <a:srgbClr val="465061"/>
                </a:solidFill>
              </a:rPr>
              <a:t>　LEDを先に検討し、冷蔵ケースは確かめて段階更新</a:t>
            </a:r>
            <a:endParaRPr lang="en-US" sz="1600" dirty="0"/>
          </a:p>
        </p:txBody>
      </p:sp>
      <p:sp>
        <p:nvSpPr>
          <p:cNvPr id="4" name="Text 2"/>
          <p:cNvSpPr/>
          <p:nvPr/>
        </p:nvSpPr>
        <p:spPr>
          <a:xfrm>
            <a:off x="5227168" y="1234440"/>
            <a:ext cx="640080" cy="566928"/>
          </a:xfrm>
          <a:prstGeom prst="rect">
            <a:avLst/>
          </a:prstGeom>
          <a:noFill/>
          <a:ln/>
        </p:spPr>
        <p:txBody>
          <a:bodyPr wrap="square" lIns="508" tIns="508" rIns="508" bIns="508" rtlCol="0" anchor="ctr"/>
          <a:lstStyle/>
          <a:p>
            <a:pPr algn="r" indent="0" marL="0">
              <a:buNone/>
            </a:pPr>
            <a:r>
              <a:rPr lang="en-US" sz="1500" b="1" dirty="0">
                <a:solidFill>
                  <a:srgbClr val="1F5FA8"/>
                </a:solidFill>
              </a:rPr>
              <a:t>3</a:t>
            </a:r>
            <a:endParaRPr lang="en-US" sz="1500" dirty="0"/>
          </a:p>
        </p:txBody>
      </p:sp>
      <p:sp>
        <p:nvSpPr>
          <p:cNvPr id="5" name="Shape 3"/>
          <p:cNvSpPr/>
          <p:nvPr/>
        </p:nvSpPr>
        <p:spPr>
          <a:xfrm>
            <a:off x="502920" y="1801368"/>
            <a:ext cx="5364328" cy="0"/>
          </a:xfrm>
          <a:prstGeom prst="line">
            <a:avLst/>
          </a:prstGeom>
          <a:noFill/>
          <a:ln w="9525">
            <a:solidFill>
              <a:srgbClr val="D5DCE6"/>
            </a:solidFill>
            <a:prstDash val="solid"/>
          </a:ln>
        </p:spPr>
      </p:sp>
      <p:sp>
        <p:nvSpPr>
          <p:cNvPr id="6" name="Text 4"/>
          <p:cNvSpPr/>
          <p:nvPr/>
        </p:nvSpPr>
        <p:spPr>
          <a:xfrm>
            <a:off x="502920" y="1801368"/>
            <a:ext cx="4724248" cy="566928"/>
          </a:xfrm>
          <a:prstGeom prst="rect">
            <a:avLst/>
          </a:prstGeom>
          <a:noFill/>
          <a:ln/>
        </p:spPr>
        <p:txBody>
          <a:bodyPr wrap="square" lIns="508" tIns="508" rIns="508" bIns="508" rtlCol="0" anchor="ctr">
            <a:normAutofit/>
          </a:bodyPr>
          <a:lstStyle/>
          <a:p>
            <a:pPr indent="0" marL="0">
              <a:buNone/>
            </a:pPr>
            <a:r>
              <a:rPr lang="en-US" sz="1600" b="1" dirty="0">
                <a:solidFill>
                  <a:srgbClr val="174A85"/>
                </a:solidFill>
              </a:rPr>
              <a:t>課題の仮説</a:t>
            </a:r>
            <a:pPr indent="0" marL="0">
              <a:buNone/>
            </a:pPr>
            <a:r>
              <a:rPr lang="en-US" sz="1200" dirty="0">
                <a:solidFill>
                  <a:srgbClr val="465061"/>
                </a:solidFill>
              </a:rPr>
              <a:t>　電気代の上昇と、更新への懸念が並んでいる</a:t>
            </a:r>
            <a:endParaRPr lang="en-US" sz="1600" dirty="0"/>
          </a:p>
        </p:txBody>
      </p:sp>
      <p:sp>
        <p:nvSpPr>
          <p:cNvPr id="7" name="Text 5"/>
          <p:cNvSpPr/>
          <p:nvPr/>
        </p:nvSpPr>
        <p:spPr>
          <a:xfrm>
            <a:off x="5227168" y="1801368"/>
            <a:ext cx="640080" cy="566928"/>
          </a:xfrm>
          <a:prstGeom prst="rect">
            <a:avLst/>
          </a:prstGeom>
          <a:noFill/>
          <a:ln/>
        </p:spPr>
        <p:txBody>
          <a:bodyPr wrap="square" lIns="508" tIns="508" rIns="508" bIns="508" rtlCol="0" anchor="ctr"/>
          <a:lstStyle/>
          <a:p>
            <a:pPr algn="r" indent="0" marL="0">
              <a:buNone/>
            </a:pPr>
            <a:r>
              <a:rPr lang="en-US" sz="1500" b="1" dirty="0">
                <a:solidFill>
                  <a:srgbClr val="1F5FA8"/>
                </a:solidFill>
              </a:rPr>
              <a:t>4</a:t>
            </a:r>
            <a:endParaRPr lang="en-US" sz="1500" dirty="0"/>
          </a:p>
        </p:txBody>
      </p:sp>
      <p:sp>
        <p:nvSpPr>
          <p:cNvPr id="8" name="Shape 6"/>
          <p:cNvSpPr/>
          <p:nvPr/>
        </p:nvSpPr>
        <p:spPr>
          <a:xfrm>
            <a:off x="502920" y="2368296"/>
            <a:ext cx="5364328" cy="0"/>
          </a:xfrm>
          <a:prstGeom prst="line">
            <a:avLst/>
          </a:prstGeom>
          <a:noFill/>
          <a:ln w="9525">
            <a:solidFill>
              <a:srgbClr val="D5DCE6"/>
            </a:solidFill>
            <a:prstDash val="solid"/>
          </a:ln>
        </p:spPr>
      </p:sp>
      <p:sp>
        <p:nvSpPr>
          <p:cNvPr id="9" name="Text 7"/>
          <p:cNvSpPr/>
          <p:nvPr/>
        </p:nvSpPr>
        <p:spPr>
          <a:xfrm>
            <a:off x="502920" y="2368296"/>
            <a:ext cx="4724248" cy="566928"/>
          </a:xfrm>
          <a:prstGeom prst="rect">
            <a:avLst/>
          </a:prstGeom>
          <a:noFill/>
          <a:ln/>
        </p:spPr>
        <p:txBody>
          <a:bodyPr wrap="square" lIns="508" tIns="508" rIns="508" bIns="508" rtlCol="0" anchor="ctr">
            <a:normAutofit/>
          </a:bodyPr>
          <a:lstStyle/>
          <a:p>
            <a:pPr indent="0" marL="0">
              <a:buNone/>
            </a:pPr>
            <a:r>
              <a:rPr lang="en-US" sz="1600" b="1" dirty="0">
                <a:solidFill>
                  <a:srgbClr val="174A85"/>
                </a:solidFill>
              </a:rPr>
              <a:t>提案の筋書き</a:t>
            </a:r>
            <a:pPr indent="0" marL="0">
              <a:buNone/>
            </a:pPr>
            <a:r>
              <a:rPr lang="en-US" sz="1200" dirty="0">
                <a:solidFill>
                  <a:srgbClr val="465061"/>
                </a:solidFill>
              </a:rPr>
              <a:t>　現状を確かめてから、更新の順番を決める</a:t>
            </a:r>
            <a:endParaRPr lang="en-US" sz="1600" dirty="0"/>
          </a:p>
        </p:txBody>
      </p:sp>
      <p:sp>
        <p:nvSpPr>
          <p:cNvPr id="10" name="Text 8"/>
          <p:cNvSpPr/>
          <p:nvPr/>
        </p:nvSpPr>
        <p:spPr>
          <a:xfrm>
            <a:off x="5227168" y="2368296"/>
            <a:ext cx="640080" cy="566928"/>
          </a:xfrm>
          <a:prstGeom prst="rect">
            <a:avLst/>
          </a:prstGeom>
          <a:noFill/>
          <a:ln/>
        </p:spPr>
        <p:txBody>
          <a:bodyPr wrap="square" lIns="508" tIns="508" rIns="508" bIns="508" rtlCol="0" anchor="ctr"/>
          <a:lstStyle/>
          <a:p>
            <a:pPr algn="r" indent="0" marL="0">
              <a:buNone/>
            </a:pPr>
            <a:r>
              <a:rPr lang="en-US" sz="1500" b="1" dirty="0">
                <a:solidFill>
                  <a:srgbClr val="1F5FA8"/>
                </a:solidFill>
              </a:rPr>
              <a:t>5</a:t>
            </a:r>
            <a:endParaRPr lang="en-US" sz="1500" dirty="0"/>
          </a:p>
        </p:txBody>
      </p:sp>
      <p:sp>
        <p:nvSpPr>
          <p:cNvPr id="11" name="Shape 9"/>
          <p:cNvSpPr/>
          <p:nvPr/>
        </p:nvSpPr>
        <p:spPr>
          <a:xfrm>
            <a:off x="502920" y="2935224"/>
            <a:ext cx="5364328" cy="0"/>
          </a:xfrm>
          <a:prstGeom prst="line">
            <a:avLst/>
          </a:prstGeom>
          <a:noFill/>
          <a:ln w="9525">
            <a:solidFill>
              <a:srgbClr val="D5DCE6"/>
            </a:solidFill>
            <a:prstDash val="solid"/>
          </a:ln>
        </p:spPr>
      </p:sp>
      <p:sp>
        <p:nvSpPr>
          <p:cNvPr id="12" name="Text 10"/>
          <p:cNvSpPr/>
          <p:nvPr/>
        </p:nvSpPr>
        <p:spPr>
          <a:xfrm>
            <a:off x="502920" y="2935224"/>
            <a:ext cx="4724248" cy="566928"/>
          </a:xfrm>
          <a:prstGeom prst="rect">
            <a:avLst/>
          </a:prstGeom>
          <a:noFill/>
          <a:ln/>
        </p:spPr>
        <p:txBody>
          <a:bodyPr wrap="square" lIns="508" tIns="508" rIns="508" bIns="508" rtlCol="0" anchor="ctr">
            <a:normAutofit/>
          </a:bodyPr>
          <a:lstStyle/>
          <a:p>
            <a:pPr indent="0" marL="0">
              <a:buNone/>
            </a:pPr>
            <a:r>
              <a:rPr lang="en-US" sz="1600" b="1" dirty="0">
                <a:solidFill>
                  <a:srgbClr val="174A85"/>
                </a:solidFill>
              </a:rPr>
              <a:t>必要なデータ</a:t>
            </a:r>
            <a:pPr indent="0" marL="0">
              <a:buNone/>
            </a:pPr>
            <a:r>
              <a:rPr lang="en-US" sz="1200" dirty="0">
                <a:solidFill>
                  <a:srgbClr val="465061"/>
                </a:solidFill>
              </a:rPr>
              <a:t>　請求書と設備の情報で推計を確かめる</a:t>
            </a:r>
            <a:endParaRPr lang="en-US" sz="1600" dirty="0"/>
          </a:p>
        </p:txBody>
      </p:sp>
      <p:sp>
        <p:nvSpPr>
          <p:cNvPr id="13" name="Text 11"/>
          <p:cNvSpPr/>
          <p:nvPr/>
        </p:nvSpPr>
        <p:spPr>
          <a:xfrm>
            <a:off x="5227168" y="2935224"/>
            <a:ext cx="640080" cy="566928"/>
          </a:xfrm>
          <a:prstGeom prst="rect">
            <a:avLst/>
          </a:prstGeom>
          <a:noFill/>
          <a:ln/>
        </p:spPr>
        <p:txBody>
          <a:bodyPr wrap="square" lIns="508" tIns="508" rIns="508" bIns="508" rtlCol="0" anchor="ctr"/>
          <a:lstStyle/>
          <a:p>
            <a:pPr algn="r" indent="0" marL="0">
              <a:buNone/>
            </a:pPr>
            <a:r>
              <a:rPr lang="en-US" sz="1500" b="1" dirty="0">
                <a:solidFill>
                  <a:srgbClr val="1F5FA8"/>
                </a:solidFill>
              </a:rPr>
              <a:t>6</a:t>
            </a:r>
            <a:endParaRPr lang="en-US" sz="1500" dirty="0"/>
          </a:p>
        </p:txBody>
      </p:sp>
      <p:sp>
        <p:nvSpPr>
          <p:cNvPr id="14" name="Shape 12"/>
          <p:cNvSpPr/>
          <p:nvPr/>
        </p:nvSpPr>
        <p:spPr>
          <a:xfrm>
            <a:off x="502920" y="3502152"/>
            <a:ext cx="5364328" cy="0"/>
          </a:xfrm>
          <a:prstGeom prst="line">
            <a:avLst/>
          </a:prstGeom>
          <a:noFill/>
          <a:ln w="9525">
            <a:solidFill>
              <a:srgbClr val="D5DCE6"/>
            </a:solidFill>
            <a:prstDash val="solid"/>
          </a:ln>
        </p:spPr>
      </p:sp>
      <p:sp>
        <p:nvSpPr>
          <p:cNvPr id="15" name="Text 13"/>
          <p:cNvSpPr/>
          <p:nvPr/>
        </p:nvSpPr>
        <p:spPr>
          <a:xfrm>
            <a:off x="502920" y="3502152"/>
            <a:ext cx="4724248" cy="566928"/>
          </a:xfrm>
          <a:prstGeom prst="rect">
            <a:avLst/>
          </a:prstGeom>
          <a:noFill/>
          <a:ln/>
        </p:spPr>
        <p:txBody>
          <a:bodyPr wrap="square" lIns="508" tIns="508" rIns="508" bIns="508" rtlCol="0" anchor="ctr">
            <a:normAutofit/>
          </a:bodyPr>
          <a:lstStyle/>
          <a:p>
            <a:pPr indent="0" marL="0">
              <a:buNone/>
            </a:pPr>
            <a:r>
              <a:rPr lang="en-US" sz="1600" b="1" dirty="0">
                <a:solidFill>
                  <a:srgbClr val="174A85"/>
                </a:solidFill>
              </a:rPr>
              <a:t>電気の使い道</a:t>
            </a:r>
            <a:pPr indent="0" marL="0">
              <a:buNone/>
            </a:pPr>
            <a:r>
              <a:rPr lang="en-US" sz="1200" dirty="0">
                <a:solidFill>
                  <a:srgbClr val="465061"/>
                </a:solidFill>
              </a:rPr>
              <a:t>　冷蔵・冷凍ケースが半分以上を占める推計</a:t>
            </a:r>
            <a:endParaRPr lang="en-US" sz="1600" dirty="0"/>
          </a:p>
        </p:txBody>
      </p:sp>
      <p:sp>
        <p:nvSpPr>
          <p:cNvPr id="16" name="Text 14"/>
          <p:cNvSpPr/>
          <p:nvPr/>
        </p:nvSpPr>
        <p:spPr>
          <a:xfrm>
            <a:off x="5227168" y="3502152"/>
            <a:ext cx="640080" cy="566928"/>
          </a:xfrm>
          <a:prstGeom prst="rect">
            <a:avLst/>
          </a:prstGeom>
          <a:noFill/>
          <a:ln/>
        </p:spPr>
        <p:txBody>
          <a:bodyPr wrap="square" lIns="508" tIns="508" rIns="508" bIns="508" rtlCol="0" anchor="ctr"/>
          <a:lstStyle/>
          <a:p>
            <a:pPr algn="r" indent="0" marL="0">
              <a:buNone/>
            </a:pPr>
            <a:r>
              <a:rPr lang="en-US" sz="1500" b="1" dirty="0">
                <a:solidFill>
                  <a:srgbClr val="1F5FA8"/>
                </a:solidFill>
              </a:rPr>
              <a:t>7</a:t>
            </a:r>
            <a:endParaRPr lang="en-US" sz="1500" dirty="0"/>
          </a:p>
        </p:txBody>
      </p:sp>
      <p:sp>
        <p:nvSpPr>
          <p:cNvPr id="17" name="Shape 15"/>
          <p:cNvSpPr/>
          <p:nvPr/>
        </p:nvSpPr>
        <p:spPr>
          <a:xfrm>
            <a:off x="502920" y="4069080"/>
            <a:ext cx="5364328" cy="0"/>
          </a:xfrm>
          <a:prstGeom prst="line">
            <a:avLst/>
          </a:prstGeom>
          <a:noFill/>
          <a:ln w="9525">
            <a:solidFill>
              <a:srgbClr val="D5DCE6"/>
            </a:solidFill>
            <a:prstDash val="solid"/>
          </a:ln>
        </p:spPr>
      </p:sp>
      <p:sp>
        <p:nvSpPr>
          <p:cNvPr id="18" name="Text 16"/>
          <p:cNvSpPr/>
          <p:nvPr/>
        </p:nvSpPr>
        <p:spPr>
          <a:xfrm>
            <a:off x="502920" y="4069080"/>
            <a:ext cx="4724248" cy="566928"/>
          </a:xfrm>
          <a:prstGeom prst="rect">
            <a:avLst/>
          </a:prstGeom>
          <a:noFill/>
          <a:ln/>
        </p:spPr>
        <p:txBody>
          <a:bodyPr wrap="square" lIns="508" tIns="508" rIns="508" bIns="508" rtlCol="0" anchor="ctr">
            <a:normAutofit/>
          </a:bodyPr>
          <a:lstStyle/>
          <a:p>
            <a:pPr indent="0" marL="0">
              <a:buNone/>
            </a:pPr>
            <a:r>
              <a:rPr lang="en-US" sz="1600" b="1" dirty="0">
                <a:solidFill>
                  <a:srgbClr val="174A85"/>
                </a:solidFill>
              </a:rPr>
              <a:t>影響の試算</a:t>
            </a:r>
            <a:pPr indent="0" marL="0">
              <a:buNone/>
            </a:pPr>
            <a:r>
              <a:rPr lang="en-US" sz="1200" dirty="0">
                <a:solidFill>
                  <a:srgbClr val="465061"/>
                </a:solidFill>
              </a:rPr>
              <a:t>　冷蔵ケースは削減率で回収年数が大きく変わる</a:t>
            </a:r>
            <a:endParaRPr lang="en-US" sz="1600" dirty="0"/>
          </a:p>
        </p:txBody>
      </p:sp>
      <p:sp>
        <p:nvSpPr>
          <p:cNvPr id="19" name="Text 17"/>
          <p:cNvSpPr/>
          <p:nvPr/>
        </p:nvSpPr>
        <p:spPr>
          <a:xfrm>
            <a:off x="5227168" y="4069080"/>
            <a:ext cx="640080" cy="566928"/>
          </a:xfrm>
          <a:prstGeom prst="rect">
            <a:avLst/>
          </a:prstGeom>
          <a:noFill/>
          <a:ln/>
        </p:spPr>
        <p:txBody>
          <a:bodyPr wrap="square" lIns="508" tIns="508" rIns="508" bIns="508" rtlCol="0" anchor="ctr"/>
          <a:lstStyle/>
          <a:p>
            <a:pPr algn="r" indent="0" marL="0">
              <a:buNone/>
            </a:pPr>
            <a:r>
              <a:rPr lang="en-US" sz="1500" b="1" dirty="0">
                <a:solidFill>
                  <a:srgbClr val="1F5FA8"/>
                </a:solidFill>
              </a:rPr>
              <a:t>8</a:t>
            </a:r>
            <a:endParaRPr lang="en-US" sz="1500" dirty="0"/>
          </a:p>
        </p:txBody>
      </p:sp>
      <p:sp>
        <p:nvSpPr>
          <p:cNvPr id="20" name="Shape 18"/>
          <p:cNvSpPr/>
          <p:nvPr/>
        </p:nvSpPr>
        <p:spPr>
          <a:xfrm>
            <a:off x="502920" y="4636008"/>
            <a:ext cx="5364328" cy="0"/>
          </a:xfrm>
          <a:prstGeom prst="line">
            <a:avLst/>
          </a:prstGeom>
          <a:noFill/>
          <a:ln w="9525">
            <a:solidFill>
              <a:srgbClr val="D5DCE6"/>
            </a:solidFill>
            <a:prstDash val="solid"/>
          </a:ln>
        </p:spPr>
      </p:sp>
      <p:sp>
        <p:nvSpPr>
          <p:cNvPr id="21" name="Text 19"/>
          <p:cNvSpPr/>
          <p:nvPr/>
        </p:nvSpPr>
        <p:spPr>
          <a:xfrm>
            <a:off x="6324448" y="1234440"/>
            <a:ext cx="4724248" cy="566928"/>
          </a:xfrm>
          <a:prstGeom prst="rect">
            <a:avLst/>
          </a:prstGeom>
          <a:noFill/>
          <a:ln/>
        </p:spPr>
        <p:txBody>
          <a:bodyPr wrap="square" lIns="508" tIns="508" rIns="508" bIns="508" rtlCol="0" anchor="ctr">
            <a:normAutofit/>
          </a:bodyPr>
          <a:lstStyle/>
          <a:p>
            <a:pPr indent="0" marL="0">
              <a:buNone/>
            </a:pPr>
            <a:r>
              <a:rPr lang="en-US" sz="1600" b="1" dirty="0">
                <a:solidFill>
                  <a:srgbClr val="174A85"/>
                </a:solidFill>
              </a:rPr>
              <a:t>改善案</a:t>
            </a:r>
            <a:pPr indent="0" marL="0">
              <a:buNone/>
            </a:pPr>
            <a:r>
              <a:rPr lang="en-US" sz="1200" dirty="0">
                <a:solidFill>
                  <a:srgbClr val="465061"/>
                </a:solidFill>
              </a:rPr>
              <a:t>　費用と売場への影響を抑えて段階的に進める</a:t>
            </a:r>
            <a:endParaRPr lang="en-US" sz="1600" dirty="0"/>
          </a:p>
        </p:txBody>
      </p:sp>
      <p:sp>
        <p:nvSpPr>
          <p:cNvPr id="22" name="Text 20"/>
          <p:cNvSpPr/>
          <p:nvPr/>
        </p:nvSpPr>
        <p:spPr>
          <a:xfrm>
            <a:off x="11048695" y="1234440"/>
            <a:ext cx="640080" cy="566928"/>
          </a:xfrm>
          <a:prstGeom prst="rect">
            <a:avLst/>
          </a:prstGeom>
          <a:noFill/>
          <a:ln/>
        </p:spPr>
        <p:txBody>
          <a:bodyPr wrap="square" lIns="508" tIns="508" rIns="508" bIns="508" rtlCol="0" anchor="ctr"/>
          <a:lstStyle/>
          <a:p>
            <a:pPr algn="r" indent="0" marL="0">
              <a:buNone/>
            </a:pPr>
            <a:r>
              <a:rPr lang="en-US" sz="1500" b="1" dirty="0">
                <a:solidFill>
                  <a:srgbClr val="1F5FA8"/>
                </a:solidFill>
              </a:rPr>
              <a:t>9</a:t>
            </a:r>
            <a:endParaRPr lang="en-US" sz="1500" dirty="0"/>
          </a:p>
        </p:txBody>
      </p:sp>
      <p:sp>
        <p:nvSpPr>
          <p:cNvPr id="23" name="Shape 21"/>
          <p:cNvSpPr/>
          <p:nvPr/>
        </p:nvSpPr>
        <p:spPr>
          <a:xfrm>
            <a:off x="6324448" y="1801368"/>
            <a:ext cx="5364328" cy="0"/>
          </a:xfrm>
          <a:prstGeom prst="line">
            <a:avLst/>
          </a:prstGeom>
          <a:noFill/>
          <a:ln w="9525">
            <a:solidFill>
              <a:srgbClr val="D5DCE6"/>
            </a:solidFill>
            <a:prstDash val="solid"/>
          </a:ln>
        </p:spPr>
      </p:sp>
      <p:sp>
        <p:nvSpPr>
          <p:cNvPr id="24" name="Text 22"/>
          <p:cNvSpPr/>
          <p:nvPr/>
        </p:nvSpPr>
        <p:spPr>
          <a:xfrm>
            <a:off x="6324448" y="1801368"/>
            <a:ext cx="4724248" cy="566928"/>
          </a:xfrm>
          <a:prstGeom prst="rect">
            <a:avLst/>
          </a:prstGeom>
          <a:noFill/>
          <a:ln/>
        </p:spPr>
        <p:txBody>
          <a:bodyPr wrap="square" lIns="508" tIns="508" rIns="508" bIns="508" rtlCol="0" anchor="ctr">
            <a:normAutofit/>
          </a:bodyPr>
          <a:lstStyle/>
          <a:p>
            <a:pPr indent="0" marL="0">
              <a:buNone/>
            </a:pPr>
            <a:r>
              <a:rPr lang="en-US" sz="1600" b="1" dirty="0">
                <a:solidFill>
                  <a:srgbClr val="174A85"/>
                </a:solidFill>
              </a:rPr>
              <a:t>AI の活用</a:t>
            </a:r>
            <a:pPr indent="0" marL="0">
              <a:buNone/>
            </a:pPr>
            <a:r>
              <a:rPr lang="en-US" sz="1200" dirty="0">
                <a:solidFill>
                  <a:srgbClr val="465061"/>
                </a:solidFill>
              </a:rPr>
              <a:t>　いただいた資料の整理を効率化する</a:t>
            </a:r>
            <a:endParaRPr lang="en-US" sz="1600" dirty="0"/>
          </a:p>
        </p:txBody>
      </p:sp>
      <p:sp>
        <p:nvSpPr>
          <p:cNvPr id="25" name="Text 23"/>
          <p:cNvSpPr/>
          <p:nvPr/>
        </p:nvSpPr>
        <p:spPr>
          <a:xfrm>
            <a:off x="11048695" y="1801368"/>
            <a:ext cx="640080" cy="566928"/>
          </a:xfrm>
          <a:prstGeom prst="rect">
            <a:avLst/>
          </a:prstGeom>
          <a:noFill/>
          <a:ln/>
        </p:spPr>
        <p:txBody>
          <a:bodyPr wrap="square" lIns="508" tIns="508" rIns="508" bIns="508" rtlCol="0" anchor="ctr"/>
          <a:lstStyle/>
          <a:p>
            <a:pPr algn="r" indent="0" marL="0">
              <a:buNone/>
            </a:pPr>
            <a:r>
              <a:rPr lang="en-US" sz="1500" b="1" dirty="0">
                <a:solidFill>
                  <a:srgbClr val="1F5FA8"/>
                </a:solidFill>
              </a:rPr>
              <a:t>10</a:t>
            </a:r>
            <a:endParaRPr lang="en-US" sz="1500" dirty="0"/>
          </a:p>
        </p:txBody>
      </p:sp>
      <p:sp>
        <p:nvSpPr>
          <p:cNvPr id="26" name="Shape 24"/>
          <p:cNvSpPr/>
          <p:nvPr/>
        </p:nvSpPr>
        <p:spPr>
          <a:xfrm>
            <a:off x="6324448" y="2368296"/>
            <a:ext cx="5364328" cy="0"/>
          </a:xfrm>
          <a:prstGeom prst="line">
            <a:avLst/>
          </a:prstGeom>
          <a:noFill/>
          <a:ln w="9525">
            <a:solidFill>
              <a:srgbClr val="D5DCE6"/>
            </a:solidFill>
            <a:prstDash val="solid"/>
          </a:ln>
        </p:spPr>
      </p:sp>
      <p:sp>
        <p:nvSpPr>
          <p:cNvPr id="27" name="Text 25"/>
          <p:cNvSpPr/>
          <p:nvPr/>
        </p:nvSpPr>
        <p:spPr>
          <a:xfrm>
            <a:off x="6324448" y="2368296"/>
            <a:ext cx="4724248" cy="566928"/>
          </a:xfrm>
          <a:prstGeom prst="rect">
            <a:avLst/>
          </a:prstGeom>
          <a:noFill/>
          <a:ln/>
        </p:spPr>
        <p:txBody>
          <a:bodyPr wrap="square" lIns="508" tIns="508" rIns="508" bIns="508" rtlCol="0" anchor="ctr">
            <a:normAutofit/>
          </a:bodyPr>
          <a:lstStyle/>
          <a:p>
            <a:pPr indent="0" marL="0">
              <a:buNone/>
            </a:pPr>
            <a:r>
              <a:rPr lang="en-US" sz="1600" b="1" dirty="0">
                <a:solidFill>
                  <a:srgbClr val="174A85"/>
                </a:solidFill>
              </a:rPr>
              <a:t>導入の手順</a:t>
            </a:r>
            <a:pPr indent="0" marL="0">
              <a:buNone/>
            </a:pPr>
            <a:r>
              <a:rPr lang="en-US" sz="1200" dirty="0">
                <a:solidFill>
                  <a:srgbClr val="465061"/>
                </a:solidFill>
              </a:rPr>
              <a:t>　資料と現地確認の後に、段階的に更新する</a:t>
            </a:r>
            <a:endParaRPr lang="en-US" sz="1600" dirty="0"/>
          </a:p>
        </p:txBody>
      </p:sp>
      <p:sp>
        <p:nvSpPr>
          <p:cNvPr id="28" name="Text 26"/>
          <p:cNvSpPr/>
          <p:nvPr/>
        </p:nvSpPr>
        <p:spPr>
          <a:xfrm>
            <a:off x="11048695" y="2368296"/>
            <a:ext cx="640080" cy="566928"/>
          </a:xfrm>
          <a:prstGeom prst="rect">
            <a:avLst/>
          </a:prstGeom>
          <a:noFill/>
          <a:ln/>
        </p:spPr>
        <p:txBody>
          <a:bodyPr wrap="square" lIns="508" tIns="508" rIns="508" bIns="508" rtlCol="0" anchor="ctr"/>
          <a:lstStyle/>
          <a:p>
            <a:pPr algn="r" indent="0" marL="0">
              <a:buNone/>
            </a:pPr>
            <a:r>
              <a:rPr lang="en-US" sz="1500" b="1" dirty="0">
                <a:solidFill>
                  <a:srgbClr val="1F5FA8"/>
                </a:solidFill>
              </a:rPr>
              <a:t>11</a:t>
            </a:r>
            <a:endParaRPr lang="en-US" sz="1500" dirty="0"/>
          </a:p>
        </p:txBody>
      </p:sp>
      <p:sp>
        <p:nvSpPr>
          <p:cNvPr id="29" name="Shape 27"/>
          <p:cNvSpPr/>
          <p:nvPr/>
        </p:nvSpPr>
        <p:spPr>
          <a:xfrm>
            <a:off x="6324448" y="2935224"/>
            <a:ext cx="5364328" cy="0"/>
          </a:xfrm>
          <a:prstGeom prst="line">
            <a:avLst/>
          </a:prstGeom>
          <a:noFill/>
          <a:ln w="9525">
            <a:solidFill>
              <a:srgbClr val="D5DCE6"/>
            </a:solidFill>
            <a:prstDash val="solid"/>
          </a:ln>
        </p:spPr>
      </p:sp>
      <p:sp>
        <p:nvSpPr>
          <p:cNvPr id="30" name="Text 28"/>
          <p:cNvSpPr/>
          <p:nvPr/>
        </p:nvSpPr>
        <p:spPr>
          <a:xfrm>
            <a:off x="6324448" y="2935224"/>
            <a:ext cx="4724248" cy="566928"/>
          </a:xfrm>
          <a:prstGeom prst="rect">
            <a:avLst/>
          </a:prstGeom>
          <a:noFill/>
          <a:ln/>
        </p:spPr>
        <p:txBody>
          <a:bodyPr wrap="square" lIns="508" tIns="508" rIns="508" bIns="508" rtlCol="0" anchor="ctr">
            <a:normAutofit/>
          </a:bodyPr>
          <a:lstStyle/>
          <a:p>
            <a:pPr indent="0" marL="0">
              <a:buNone/>
            </a:pPr>
            <a:r>
              <a:rPr lang="en-US" sz="1600" b="1" dirty="0">
                <a:solidFill>
                  <a:srgbClr val="174A85"/>
                </a:solidFill>
              </a:rPr>
              <a:t>想定質問と答え</a:t>
            </a:r>
            <a:pPr indent="0" marL="0">
              <a:buNone/>
            </a:pPr>
            <a:r>
              <a:rPr lang="en-US" sz="1200" dirty="0">
                <a:solidFill>
                  <a:srgbClr val="465061"/>
                </a:solidFill>
              </a:rPr>
              <a:t>　営業・費用・補助金への懸念に答える</a:t>
            </a:r>
            <a:endParaRPr lang="en-US" sz="1600" dirty="0"/>
          </a:p>
        </p:txBody>
      </p:sp>
      <p:sp>
        <p:nvSpPr>
          <p:cNvPr id="31" name="Text 29"/>
          <p:cNvSpPr/>
          <p:nvPr/>
        </p:nvSpPr>
        <p:spPr>
          <a:xfrm>
            <a:off x="11048695" y="2935224"/>
            <a:ext cx="640080" cy="566928"/>
          </a:xfrm>
          <a:prstGeom prst="rect">
            <a:avLst/>
          </a:prstGeom>
          <a:noFill/>
          <a:ln/>
        </p:spPr>
        <p:txBody>
          <a:bodyPr wrap="square" lIns="508" tIns="508" rIns="508" bIns="508" rtlCol="0" anchor="ctr"/>
          <a:lstStyle/>
          <a:p>
            <a:pPr algn="r" indent="0" marL="0">
              <a:buNone/>
            </a:pPr>
            <a:r>
              <a:rPr lang="en-US" sz="1500" b="1" dirty="0">
                <a:solidFill>
                  <a:srgbClr val="1F5FA8"/>
                </a:solidFill>
              </a:rPr>
              <a:t>12</a:t>
            </a:r>
            <a:endParaRPr lang="en-US" sz="1500" dirty="0"/>
          </a:p>
        </p:txBody>
      </p:sp>
      <p:sp>
        <p:nvSpPr>
          <p:cNvPr id="32" name="Shape 30"/>
          <p:cNvSpPr/>
          <p:nvPr/>
        </p:nvSpPr>
        <p:spPr>
          <a:xfrm>
            <a:off x="6324448" y="3502152"/>
            <a:ext cx="5364328" cy="0"/>
          </a:xfrm>
          <a:prstGeom prst="line">
            <a:avLst/>
          </a:prstGeom>
          <a:noFill/>
          <a:ln w="9525">
            <a:solidFill>
              <a:srgbClr val="D5DCE6"/>
            </a:solidFill>
            <a:prstDash val="solid"/>
          </a:ln>
        </p:spPr>
      </p:sp>
      <p:sp>
        <p:nvSpPr>
          <p:cNvPr id="33" name="Text 31"/>
          <p:cNvSpPr/>
          <p:nvPr/>
        </p:nvSpPr>
        <p:spPr>
          <a:xfrm>
            <a:off x="6324448" y="3502152"/>
            <a:ext cx="4724248" cy="566928"/>
          </a:xfrm>
          <a:prstGeom prst="rect">
            <a:avLst/>
          </a:prstGeom>
          <a:noFill/>
          <a:ln/>
        </p:spPr>
        <p:txBody>
          <a:bodyPr wrap="square" lIns="508" tIns="508" rIns="508" bIns="508" rtlCol="0" anchor="ctr">
            <a:normAutofit/>
          </a:bodyPr>
          <a:lstStyle/>
          <a:p>
            <a:pPr indent="0" marL="0">
              <a:buNone/>
            </a:pPr>
            <a:r>
              <a:rPr lang="en-US" sz="1600" b="1" dirty="0">
                <a:solidFill>
                  <a:srgbClr val="174A85"/>
                </a:solidFill>
              </a:rPr>
              <a:t>次に確認したいこと</a:t>
            </a:r>
            <a:pPr indent="0" marL="0">
              <a:buNone/>
            </a:pPr>
            <a:r>
              <a:rPr lang="en-US" sz="1200" dirty="0">
                <a:solidFill>
                  <a:srgbClr val="465061"/>
                </a:solidFill>
              </a:rPr>
              <a:t>　実測・施工条件・予算の * 点</a:t>
            </a:r>
            <a:endParaRPr lang="en-US" sz="1600" dirty="0"/>
          </a:p>
        </p:txBody>
      </p:sp>
      <p:sp>
        <p:nvSpPr>
          <p:cNvPr id="34" name="Text 32"/>
          <p:cNvSpPr/>
          <p:nvPr/>
        </p:nvSpPr>
        <p:spPr>
          <a:xfrm>
            <a:off x="11048695" y="3502152"/>
            <a:ext cx="640080" cy="566928"/>
          </a:xfrm>
          <a:prstGeom prst="rect">
            <a:avLst/>
          </a:prstGeom>
          <a:noFill/>
          <a:ln/>
        </p:spPr>
        <p:txBody>
          <a:bodyPr wrap="square" lIns="508" tIns="508" rIns="508" bIns="508" rtlCol="0" anchor="ctr"/>
          <a:lstStyle/>
          <a:p>
            <a:pPr algn="r" indent="0" marL="0">
              <a:buNone/>
            </a:pPr>
            <a:r>
              <a:rPr lang="en-US" sz="1500" b="1" dirty="0">
                <a:solidFill>
                  <a:srgbClr val="1F5FA8"/>
                </a:solidFill>
              </a:rPr>
              <a:t>13</a:t>
            </a:r>
            <a:endParaRPr lang="en-US" sz="1500" dirty="0"/>
          </a:p>
        </p:txBody>
      </p:sp>
      <p:sp>
        <p:nvSpPr>
          <p:cNvPr id="35" name="Shape 33"/>
          <p:cNvSpPr/>
          <p:nvPr/>
        </p:nvSpPr>
        <p:spPr>
          <a:xfrm>
            <a:off x="6324448" y="4069080"/>
            <a:ext cx="5364328" cy="0"/>
          </a:xfrm>
          <a:prstGeom prst="line">
            <a:avLst/>
          </a:prstGeom>
          <a:noFill/>
          <a:ln w="9525">
            <a:solidFill>
              <a:srgbClr val="D5DCE6"/>
            </a:solidFill>
            <a:prstDash val="solid"/>
          </a:ln>
        </p:spPr>
      </p:sp>
      <p:sp>
        <p:nvSpPr>
          <p:cNvPr id="25" name="Slide Number Placeholder 0"/>
          <p:cNvSpPr>
            <a:spLocks noGrp="1"/>
          </p:cNvSpPr>
          <p:nvPr>
            <p:ph type="sldNum" sz="quarter" idx="4294967295"/>
          </p:nvPr>
        </p:nvSpPr>
        <p:spPr>
          <a:xfrm>
            <a:off x="11048695" y="6419088"/>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465061"/>
                </a:solidFill>
              </a:defRPr>
            </a:lvl1pPr>
          </a:lstStyle>
          <a:p>
            <a:pPr algn="r"/>
            <a:fld id="{F7021451-1387-4CA6-816F-3879F97B5CBC}" type="slidenum">
              <a:rPr b="0" lang="en-US"/>
              <a:t>2</a:t>
            </a:fld>
            <a:endParaRPr lang="en-US"/>
          </a:p>
        </p:txBody>
      </p:sp>
      <p:sp>
        <p:nvSpPr>
          <p:cNvPr id="36" name="Sample Label"/>
          <p:cNvSpPr txBox="1"/>
          <p:nvPr/>
        </p:nvSpPr>
        <p:spPr>
          <a:xfrm>
            <a:off x="502920" y="6355080"/>
            <a:ext cx="6309360" cy="384048"/>
          </a:xfrm>
          <a:prstGeom prst="rect">
            <a:avLst/>
          </a:prstGeom>
          <a:solidFill>
            <a:srgbClr val="FFFFFF"/>
          </a:solidFill>
        </p:spPr>
        <p:txBody>
          <a:bodyPr wrap="none" lIns="91440" tIns="0" rIns="91440" bIns="0" anchor="ctr"/>
          <a:lstStyle/>
          <a:p>
            <a:r>
              <a:rPr lang="ja-JP" sz="1800" b="1">
                <a:solidFill>
                  <a:srgbClr val="C00000"/>
                </a:solidFill>
              </a:rPr>
              <a:t>※AIZNOH WORKs で作成した架空会社のサンプルデータ</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02920" y="256032"/>
            <a:ext cx="11185855" cy="731520"/>
          </a:xfrm>
          <a:prstGeom prst="rect">
            <a:avLst/>
          </a:prstGeom>
          <a:noFill/>
          <a:ln/>
        </p:spPr>
        <p:txBody>
          <a:bodyPr wrap="square" rtlCol="0" anchor="ctr">
            <a:normAutofit/>
          </a:bodyPr>
          <a:lstStyle/>
          <a:p>
            <a:pPr indent="0" marL="0">
              <a:buNone/>
            </a:pPr>
            <a:r>
              <a:rPr lang="en-US" sz="2600" b="1" dirty="0">
                <a:solidFill>
                  <a:srgbClr val="174A85"/>
                </a:solidFill>
              </a:rPr>
              <a:t>結論：LEDを先に検討し、冷蔵ケースは確かめて段階更新</a:t>
            </a:r>
            <a:endParaRPr lang="en-US" sz="2600" dirty="0"/>
          </a:p>
        </p:txBody>
      </p:sp>
      <p:sp>
        <p:nvSpPr>
          <p:cNvPr id="3" name="Shape 1"/>
          <p:cNvSpPr/>
          <p:nvPr/>
        </p:nvSpPr>
        <p:spPr>
          <a:xfrm>
            <a:off x="502920" y="1234440"/>
            <a:ext cx="11185855" cy="1143000"/>
          </a:xfrm>
          <a:prstGeom prst="roundRect">
            <a:avLst>
              <a:gd name="adj" fmla="val 6400"/>
            </a:avLst>
          </a:prstGeom>
          <a:solidFill>
            <a:srgbClr val="E8F0FA"/>
          </a:solidFill>
          <a:ln w="12700">
            <a:solidFill>
              <a:srgbClr val="E8F0FA"/>
            </a:solidFill>
            <a:prstDash val="solid"/>
          </a:ln>
        </p:spPr>
      </p:sp>
      <p:sp>
        <p:nvSpPr>
          <p:cNvPr id="4" name="Shape 2"/>
          <p:cNvSpPr/>
          <p:nvPr/>
        </p:nvSpPr>
        <p:spPr>
          <a:xfrm>
            <a:off x="502920" y="1234440"/>
            <a:ext cx="109728" cy="1143000"/>
          </a:xfrm>
          <a:prstGeom prst="rect">
            <a:avLst/>
          </a:prstGeom>
          <a:solidFill>
            <a:srgbClr val="1F5FA8"/>
          </a:solidFill>
          <a:ln/>
        </p:spPr>
      </p:sp>
      <p:sp>
        <p:nvSpPr>
          <p:cNvPr id="5" name="Text 3"/>
          <p:cNvSpPr/>
          <p:nvPr/>
        </p:nvSpPr>
        <p:spPr>
          <a:xfrm>
            <a:off x="777240" y="1280160"/>
            <a:ext cx="10820095" cy="1051560"/>
          </a:xfrm>
          <a:prstGeom prst="rect">
            <a:avLst/>
          </a:prstGeom>
          <a:noFill/>
          <a:ln/>
        </p:spPr>
        <p:txBody>
          <a:bodyPr wrap="square" lIns="1016" tIns="1016" rIns="1016" bIns="1016" rtlCol="0" anchor="ctr">
            <a:normAutofit/>
          </a:bodyPr>
          <a:lstStyle/>
          <a:p>
            <a:pPr indent="0" marL="0">
              <a:buNone/>
            </a:pPr>
            <a:r>
              <a:rPr lang="en-US" sz="2200" b="1" dirty="0">
                <a:solidFill>
                  <a:srgbClr val="174A85"/>
                </a:solidFill>
              </a:rPr>
              <a:t>本日は発注をお願いするものではありません。LED照明を先に検討し、冷蔵ケースは効果と施工条件を確かめてから段階的に更新する方針をご提案します。</a:t>
            </a:r>
            <a:endParaRPr lang="en-US" sz="2200" dirty="0"/>
          </a:p>
        </p:txBody>
      </p:sp>
      <p:sp>
        <p:nvSpPr>
          <p:cNvPr id="6" name="Shape 4"/>
          <p:cNvSpPr/>
          <p:nvPr/>
        </p:nvSpPr>
        <p:spPr>
          <a:xfrm>
            <a:off x="594360" y="2761488"/>
            <a:ext cx="502920" cy="502920"/>
          </a:xfrm>
          <a:prstGeom prst="ellipse">
            <a:avLst/>
          </a:prstGeom>
          <a:solidFill>
            <a:srgbClr val="1F5FA8"/>
          </a:solidFill>
          <a:ln w="12700">
            <a:solidFill>
              <a:srgbClr val="1F5FA8"/>
            </a:solidFill>
            <a:prstDash val="solid"/>
          </a:ln>
        </p:spPr>
      </p:sp>
      <p:sp>
        <p:nvSpPr>
          <p:cNvPr id="7" name="Text 5"/>
          <p:cNvSpPr/>
          <p:nvPr/>
        </p:nvSpPr>
        <p:spPr>
          <a:xfrm>
            <a:off x="594360" y="2761488"/>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rPr>
              <a:t>1</a:t>
            </a:r>
            <a:endParaRPr lang="en-US" sz="1800" dirty="0"/>
          </a:p>
        </p:txBody>
      </p:sp>
      <p:sp>
        <p:nvSpPr>
          <p:cNvPr id="8" name="Text 6"/>
          <p:cNvSpPr/>
          <p:nvPr/>
        </p:nvSpPr>
        <p:spPr>
          <a:xfrm>
            <a:off x="1280160" y="2670048"/>
            <a:ext cx="10362895" cy="829818"/>
          </a:xfrm>
          <a:prstGeom prst="rect">
            <a:avLst/>
          </a:prstGeom>
          <a:noFill/>
          <a:ln/>
        </p:spPr>
        <p:txBody>
          <a:bodyPr wrap="square" lIns="1016" tIns="1016" rIns="1016" bIns="1016" rtlCol="0" anchor="ctr">
            <a:normAutofit/>
          </a:bodyPr>
          <a:lstStyle/>
          <a:p>
            <a:pPr indent="0" marL="0">
              <a:buNone/>
            </a:pPr>
            <a:r>
              <a:rPr lang="en-US" sz="1700" b="1" dirty="0">
                <a:solidFill>
                  <a:srgbClr val="18202F"/>
                </a:solidFill>
              </a:rPr>
              <a:t>LED照明を先に検討</a:t>
            </a:r>
            <a:endParaRPr lang="en-US" sz="1700" dirty="0"/>
          </a:p>
          <a:p>
            <a:pPr indent="0" marL="0">
              <a:buNone/>
            </a:pPr>
            <a:r>
              <a:rPr lang="en-US" sz="1300" dirty="0">
                <a:solidFill>
                  <a:srgbClr val="465061"/>
                </a:solidFill>
              </a:rPr>
              <a:t>概算約*万円。仮定にもとづく試算では、回収期間が比較的短い見込みです。</a:t>
            </a:r>
            <a:endParaRPr lang="en-US" sz="1700" dirty="0"/>
          </a:p>
        </p:txBody>
      </p:sp>
      <p:sp>
        <p:nvSpPr>
          <p:cNvPr id="9" name="Shape 7"/>
          <p:cNvSpPr/>
          <p:nvPr/>
        </p:nvSpPr>
        <p:spPr>
          <a:xfrm>
            <a:off x="1280160" y="3536442"/>
            <a:ext cx="10362895" cy="0"/>
          </a:xfrm>
          <a:prstGeom prst="line">
            <a:avLst/>
          </a:prstGeom>
          <a:noFill/>
          <a:ln w="9525">
            <a:solidFill>
              <a:srgbClr val="D5DCE6"/>
            </a:solidFill>
            <a:prstDash val="solid"/>
          </a:ln>
        </p:spPr>
      </p:sp>
      <p:sp>
        <p:nvSpPr>
          <p:cNvPr id="10" name="Shape 8"/>
          <p:cNvSpPr/>
          <p:nvPr/>
        </p:nvSpPr>
        <p:spPr>
          <a:xfrm>
            <a:off x="594360" y="3664458"/>
            <a:ext cx="502920" cy="502920"/>
          </a:xfrm>
          <a:prstGeom prst="ellipse">
            <a:avLst/>
          </a:prstGeom>
          <a:solidFill>
            <a:srgbClr val="2A8F7A"/>
          </a:solidFill>
          <a:ln w="12700">
            <a:solidFill>
              <a:srgbClr val="2A8F7A"/>
            </a:solidFill>
            <a:prstDash val="solid"/>
          </a:ln>
        </p:spPr>
      </p:sp>
      <p:sp>
        <p:nvSpPr>
          <p:cNvPr id="11" name="Text 9"/>
          <p:cNvSpPr/>
          <p:nvPr/>
        </p:nvSpPr>
        <p:spPr>
          <a:xfrm>
            <a:off x="594360" y="3664458"/>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rPr>
              <a:t>2</a:t>
            </a:r>
            <a:endParaRPr lang="en-US" sz="1800" dirty="0"/>
          </a:p>
        </p:txBody>
      </p:sp>
      <p:sp>
        <p:nvSpPr>
          <p:cNvPr id="12" name="Text 10"/>
          <p:cNvSpPr/>
          <p:nvPr/>
        </p:nvSpPr>
        <p:spPr>
          <a:xfrm>
            <a:off x="1280160" y="3573018"/>
            <a:ext cx="10362895" cy="829818"/>
          </a:xfrm>
          <a:prstGeom prst="rect">
            <a:avLst/>
          </a:prstGeom>
          <a:noFill/>
          <a:ln/>
        </p:spPr>
        <p:txBody>
          <a:bodyPr wrap="square" lIns="1016" tIns="1016" rIns="1016" bIns="1016" rtlCol="0" anchor="ctr">
            <a:normAutofit/>
          </a:bodyPr>
          <a:lstStyle/>
          <a:p>
            <a:pPr indent="0" marL="0">
              <a:buNone/>
            </a:pPr>
            <a:r>
              <a:rPr lang="en-US" sz="1700" b="1" dirty="0">
                <a:solidFill>
                  <a:srgbClr val="18202F"/>
                </a:solidFill>
              </a:rPr>
              <a:t>冷蔵ケースは段階更新</a:t>
            </a:r>
            <a:endParaRPr lang="en-US" sz="1700" dirty="0"/>
          </a:p>
          <a:p>
            <a:pPr indent="0" marL="0">
              <a:buNone/>
            </a:pPr>
            <a:r>
              <a:rPr lang="en-US" sz="1300" dirty="0">
                <a:solidFill>
                  <a:srgbClr val="465061"/>
                </a:solidFill>
              </a:rPr>
              <a:t>概算約*万円（*店舗）。削減率により判断が大きく変わるため、実測で確かめます。</a:t>
            </a:r>
            <a:endParaRPr lang="en-US" sz="1700" dirty="0"/>
          </a:p>
        </p:txBody>
      </p:sp>
      <p:sp>
        <p:nvSpPr>
          <p:cNvPr id="13" name="Shape 11"/>
          <p:cNvSpPr/>
          <p:nvPr/>
        </p:nvSpPr>
        <p:spPr>
          <a:xfrm>
            <a:off x="1280160" y="4439412"/>
            <a:ext cx="10362895" cy="0"/>
          </a:xfrm>
          <a:prstGeom prst="line">
            <a:avLst/>
          </a:prstGeom>
          <a:noFill/>
          <a:ln w="9525">
            <a:solidFill>
              <a:srgbClr val="D5DCE6"/>
            </a:solidFill>
            <a:prstDash val="solid"/>
          </a:ln>
        </p:spPr>
      </p:sp>
      <p:sp>
        <p:nvSpPr>
          <p:cNvPr id="14" name="Shape 12"/>
          <p:cNvSpPr/>
          <p:nvPr/>
        </p:nvSpPr>
        <p:spPr>
          <a:xfrm>
            <a:off x="594360" y="4567428"/>
            <a:ext cx="502920" cy="502920"/>
          </a:xfrm>
          <a:prstGeom prst="ellipse">
            <a:avLst/>
          </a:prstGeom>
          <a:solidFill>
            <a:srgbClr val="1B5E20"/>
          </a:solidFill>
          <a:ln w="12700">
            <a:solidFill>
              <a:srgbClr val="1B5E20"/>
            </a:solidFill>
            <a:prstDash val="solid"/>
          </a:ln>
        </p:spPr>
      </p:sp>
      <p:sp>
        <p:nvSpPr>
          <p:cNvPr id="15" name="Text 13"/>
          <p:cNvSpPr/>
          <p:nvPr/>
        </p:nvSpPr>
        <p:spPr>
          <a:xfrm>
            <a:off x="594360" y="4567428"/>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rPr>
              <a:t>3</a:t>
            </a:r>
            <a:endParaRPr lang="en-US" sz="1800" dirty="0"/>
          </a:p>
        </p:txBody>
      </p:sp>
      <p:sp>
        <p:nvSpPr>
          <p:cNvPr id="16" name="Text 14"/>
          <p:cNvSpPr/>
          <p:nvPr/>
        </p:nvSpPr>
        <p:spPr>
          <a:xfrm>
            <a:off x="1280160" y="4475988"/>
            <a:ext cx="10362895" cy="829818"/>
          </a:xfrm>
          <a:prstGeom prst="rect">
            <a:avLst/>
          </a:prstGeom>
          <a:noFill/>
          <a:ln/>
        </p:spPr>
        <p:txBody>
          <a:bodyPr wrap="square" lIns="1016" tIns="1016" rIns="1016" bIns="1016" rtlCol="0" anchor="ctr">
            <a:normAutofit/>
          </a:bodyPr>
          <a:lstStyle/>
          <a:p>
            <a:pPr indent="0" marL="0">
              <a:buNone/>
            </a:pPr>
            <a:r>
              <a:rPr lang="en-US" sz="1700" b="1" dirty="0">
                <a:solidFill>
                  <a:srgbClr val="18202F"/>
                </a:solidFill>
              </a:rPr>
              <a:t>売場を止めない工夫を検討</a:t>
            </a:r>
            <a:endParaRPr lang="en-US" sz="1700" dirty="0"/>
          </a:p>
          <a:p>
            <a:pPr indent="0" marL="0">
              <a:buNone/>
            </a:pPr>
            <a:r>
              <a:rPr lang="en-US" sz="1300" dirty="0">
                <a:solidFill>
                  <a:srgbClr val="465061"/>
                </a:solidFill>
              </a:rPr>
              <a:t>閉店後や区画ごとの施工を検討します。停止範囲は現地確認後に決めます。</a:t>
            </a:r>
            <a:endParaRPr lang="en-US" sz="1700" dirty="0"/>
          </a:p>
        </p:txBody>
      </p:sp>
      <p:sp>
        <p:nvSpPr>
          <p:cNvPr id="17" name="Shape 15"/>
          <p:cNvSpPr/>
          <p:nvPr/>
        </p:nvSpPr>
        <p:spPr>
          <a:xfrm>
            <a:off x="1280160" y="5342382"/>
            <a:ext cx="10362895" cy="0"/>
          </a:xfrm>
          <a:prstGeom prst="line">
            <a:avLst/>
          </a:prstGeom>
          <a:noFill/>
          <a:ln w="9525">
            <a:solidFill>
              <a:srgbClr val="D5DCE6"/>
            </a:solidFill>
            <a:prstDash val="solid"/>
          </a:ln>
        </p:spPr>
      </p:sp>
      <p:sp>
        <p:nvSpPr>
          <p:cNvPr id="18" name="Shape 16"/>
          <p:cNvSpPr/>
          <p:nvPr/>
        </p:nvSpPr>
        <p:spPr>
          <a:xfrm>
            <a:off x="594360" y="5470398"/>
            <a:ext cx="502920" cy="502920"/>
          </a:xfrm>
          <a:prstGeom prst="ellipse">
            <a:avLst/>
          </a:prstGeom>
          <a:solidFill>
            <a:srgbClr val="7A4D00"/>
          </a:solidFill>
          <a:ln w="12700">
            <a:solidFill>
              <a:srgbClr val="7A4D00"/>
            </a:solidFill>
            <a:prstDash val="solid"/>
          </a:ln>
        </p:spPr>
      </p:sp>
      <p:sp>
        <p:nvSpPr>
          <p:cNvPr id="19" name="Text 17"/>
          <p:cNvSpPr/>
          <p:nvPr/>
        </p:nvSpPr>
        <p:spPr>
          <a:xfrm>
            <a:off x="594360" y="5470398"/>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rPr>
              <a:t>4</a:t>
            </a:r>
            <a:endParaRPr lang="en-US" sz="1800" dirty="0"/>
          </a:p>
        </p:txBody>
      </p:sp>
      <p:sp>
        <p:nvSpPr>
          <p:cNvPr id="20" name="Text 18"/>
          <p:cNvSpPr/>
          <p:nvPr/>
        </p:nvSpPr>
        <p:spPr>
          <a:xfrm>
            <a:off x="1280160" y="5378958"/>
            <a:ext cx="10362895" cy="829818"/>
          </a:xfrm>
          <a:prstGeom prst="rect">
            <a:avLst/>
          </a:prstGeom>
          <a:noFill/>
          <a:ln/>
        </p:spPr>
        <p:txBody>
          <a:bodyPr wrap="square" lIns="1016" tIns="1016" rIns="1016" bIns="1016" rtlCol="0" anchor="ctr">
            <a:normAutofit/>
          </a:bodyPr>
          <a:lstStyle/>
          <a:p>
            <a:pPr indent="0" marL="0">
              <a:buNone/>
            </a:pPr>
            <a:r>
              <a:rPr lang="en-US" sz="1700" b="1" dirty="0">
                <a:solidFill>
                  <a:srgbClr val="18202F"/>
                </a:solidFill>
              </a:rPr>
              <a:t>判断は現地調査の後に</a:t>
            </a:r>
            <a:endParaRPr lang="en-US" sz="1700" dirty="0"/>
          </a:p>
          <a:p>
            <a:pPr indent="0" marL="0">
              <a:buNone/>
            </a:pPr>
            <a:r>
              <a:rPr lang="en-US" sz="1300" dirty="0">
                <a:solidFill>
                  <a:srgbClr val="465061"/>
                </a:solidFill>
              </a:rPr>
              <a:t>現地調査と詳細見積もりの後に、社長様にご判断いただく流れを想定しています。</a:t>
            </a:r>
            <a:endParaRPr lang="en-US" sz="1700" dirty="0"/>
          </a:p>
        </p:txBody>
      </p:sp>
      <p:sp>
        <p:nvSpPr>
          <p:cNvPr id="25" name="Slide Number Placeholder 0"/>
          <p:cNvSpPr>
            <a:spLocks noGrp="1"/>
          </p:cNvSpPr>
          <p:nvPr>
            <p:ph type="sldNum" sz="quarter" idx="4294967295"/>
          </p:nvPr>
        </p:nvSpPr>
        <p:spPr>
          <a:xfrm>
            <a:off x="11048695" y="6419088"/>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465061"/>
                </a:solidFill>
              </a:defRPr>
            </a:lvl1pPr>
          </a:lstStyle>
          <a:p>
            <a:pPr algn="r"/>
            <a:fld id="{F7021451-1387-4CA6-816F-3879F97B5CBC}" type="slidenum">
              <a:rPr b="0" lang="en-US"/>
              <a:t>3</a:t>
            </a:fld>
            <a:endParaRPr lang="en-US"/>
          </a:p>
        </p:txBody>
      </p:sp>
      <p:sp>
        <p:nvSpPr>
          <p:cNvPr id="26" name="Sample Label"/>
          <p:cNvSpPr txBox="1"/>
          <p:nvPr/>
        </p:nvSpPr>
        <p:spPr>
          <a:xfrm>
            <a:off x="502920" y="6355080"/>
            <a:ext cx="6309360" cy="384048"/>
          </a:xfrm>
          <a:prstGeom prst="rect">
            <a:avLst/>
          </a:prstGeom>
          <a:solidFill>
            <a:srgbClr val="FFFFFF"/>
          </a:solidFill>
        </p:spPr>
        <p:txBody>
          <a:bodyPr wrap="none" lIns="91440" tIns="0" rIns="91440" bIns="0" anchor="ctr"/>
          <a:lstStyle/>
          <a:p>
            <a:r>
              <a:rPr lang="ja-JP" sz="1800" b="1">
                <a:solidFill>
                  <a:srgbClr val="C00000"/>
                </a:solidFill>
              </a:rPr>
              <a:t>※AIZNOH WORKs で作成した架空会社のサンプルデータ</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02920" y="256032"/>
            <a:ext cx="11185855" cy="731520"/>
          </a:xfrm>
          <a:prstGeom prst="rect">
            <a:avLst/>
          </a:prstGeom>
          <a:noFill/>
          <a:ln/>
        </p:spPr>
        <p:txBody>
          <a:bodyPr wrap="square" rtlCol="0" anchor="ctr">
            <a:normAutofit/>
          </a:bodyPr>
          <a:lstStyle/>
          <a:p>
            <a:pPr indent="0" marL="0">
              <a:buNone/>
            </a:pPr>
            <a:r>
              <a:rPr lang="en-US" sz="2600" b="1" dirty="0">
                <a:solidFill>
                  <a:srgbClr val="174A85"/>
                </a:solidFill>
              </a:rPr>
              <a:t>課題の仮説：電気代の上昇と、更新への懸念が並んでいる</a:t>
            </a:r>
            <a:endParaRPr lang="en-US" sz="2600" dirty="0"/>
          </a:p>
        </p:txBody>
      </p:sp>
      <p:sp>
        <p:nvSpPr>
          <p:cNvPr id="3" name="Shape 1"/>
          <p:cNvSpPr/>
          <p:nvPr/>
        </p:nvSpPr>
        <p:spPr>
          <a:xfrm>
            <a:off x="502920" y="2124964"/>
            <a:ext cx="2590724" cy="2802890"/>
          </a:xfrm>
          <a:prstGeom prst="roundRect">
            <a:avLst>
              <a:gd name="adj" fmla="val 2118"/>
            </a:avLst>
          </a:prstGeom>
          <a:solidFill>
            <a:srgbClr val="E8F0FA"/>
          </a:solidFill>
          <a:ln w="12700">
            <a:solidFill>
              <a:srgbClr val="E8F0FA"/>
            </a:solidFill>
            <a:prstDash val="solid"/>
          </a:ln>
        </p:spPr>
      </p:sp>
      <p:sp>
        <p:nvSpPr>
          <p:cNvPr id="4" name="Shape 2"/>
          <p:cNvSpPr/>
          <p:nvPr/>
        </p:nvSpPr>
        <p:spPr>
          <a:xfrm>
            <a:off x="502920" y="2124964"/>
            <a:ext cx="2590724" cy="128016"/>
          </a:xfrm>
          <a:prstGeom prst="rect">
            <a:avLst/>
          </a:prstGeom>
          <a:solidFill>
            <a:srgbClr val="1F5FA8"/>
          </a:solidFill>
          <a:ln w="12700">
            <a:solidFill>
              <a:srgbClr val="1F5FA8"/>
            </a:solidFill>
            <a:prstDash val="solid"/>
          </a:ln>
        </p:spPr>
      </p:sp>
      <p:sp>
        <p:nvSpPr>
          <p:cNvPr id="5" name="Text 3"/>
          <p:cNvSpPr/>
          <p:nvPr/>
        </p:nvSpPr>
        <p:spPr>
          <a:xfrm>
            <a:off x="640080" y="2399284"/>
            <a:ext cx="2316404" cy="505460"/>
          </a:xfrm>
          <a:prstGeom prst="rect">
            <a:avLst/>
          </a:prstGeom>
          <a:noFill/>
          <a:ln/>
        </p:spPr>
        <p:txBody>
          <a:bodyPr wrap="square" lIns="1016" tIns="1016" rIns="1016" bIns="1016" rtlCol="0" anchor="t">
            <a:normAutofit/>
          </a:bodyPr>
          <a:lstStyle/>
          <a:p>
            <a:pPr indent="0" marL="0">
              <a:buNone/>
            </a:pPr>
            <a:r>
              <a:rPr lang="en-US" sz="2000" b="1" dirty="0">
                <a:solidFill>
                  <a:srgbClr val="1F5FA8"/>
                </a:solidFill>
              </a:rPr>
              <a:t>電気代の上昇</a:t>
            </a:r>
            <a:endParaRPr lang="en-US" sz="2000" dirty="0"/>
          </a:p>
        </p:txBody>
      </p:sp>
      <p:sp>
        <p:nvSpPr>
          <p:cNvPr id="6" name="Text 4"/>
          <p:cNvSpPr/>
          <p:nvPr/>
        </p:nvSpPr>
        <p:spPr>
          <a:xfrm>
            <a:off x="640080" y="2904744"/>
            <a:ext cx="2316404" cy="1885950"/>
          </a:xfrm>
          <a:prstGeom prst="rect">
            <a:avLst/>
          </a:prstGeom>
          <a:noFill/>
          <a:ln/>
        </p:spPr>
        <p:txBody>
          <a:bodyPr wrap="square" lIns="1016" tIns="1016" rIns="1016" bIns="1016" rtlCol="0" anchor="t">
            <a:normAutofit/>
          </a:bodyPr>
          <a:lstStyle/>
          <a:p>
            <a:pPr indent="0" marL="0">
              <a:spcAft>
                <a:spcPts val="600"/>
              </a:spcAft>
              <a:buNone/>
            </a:pPr>
            <a:r>
              <a:rPr lang="en-US" sz="1800" dirty="0">
                <a:solidFill>
                  <a:srgbClr val="18202F"/>
                </a:solidFill>
              </a:rPr>
              <a:t>*店舗で月約*万円（年約*万円）。この*年で約*割上がっています。</a:t>
            </a:r>
            <a:endParaRPr lang="en-US" sz="1800" dirty="0"/>
          </a:p>
        </p:txBody>
      </p:sp>
      <p:sp>
        <p:nvSpPr>
          <p:cNvPr id="7" name="Shape 5"/>
          <p:cNvSpPr/>
          <p:nvPr/>
        </p:nvSpPr>
        <p:spPr>
          <a:xfrm>
            <a:off x="3367964" y="2124964"/>
            <a:ext cx="2590724" cy="2802890"/>
          </a:xfrm>
          <a:prstGeom prst="roundRect">
            <a:avLst>
              <a:gd name="adj" fmla="val 2118"/>
            </a:avLst>
          </a:prstGeom>
          <a:solidFill>
            <a:srgbClr val="F2FAF7"/>
          </a:solidFill>
          <a:ln w="12700">
            <a:solidFill>
              <a:srgbClr val="F2FAF7"/>
            </a:solidFill>
            <a:prstDash val="solid"/>
          </a:ln>
        </p:spPr>
      </p:sp>
      <p:sp>
        <p:nvSpPr>
          <p:cNvPr id="8" name="Shape 6"/>
          <p:cNvSpPr/>
          <p:nvPr/>
        </p:nvSpPr>
        <p:spPr>
          <a:xfrm>
            <a:off x="3367964" y="2124964"/>
            <a:ext cx="2590724" cy="128016"/>
          </a:xfrm>
          <a:prstGeom prst="rect">
            <a:avLst/>
          </a:prstGeom>
          <a:solidFill>
            <a:srgbClr val="2A8F7A"/>
          </a:solidFill>
          <a:ln w="12700">
            <a:solidFill>
              <a:srgbClr val="2A8F7A"/>
            </a:solidFill>
            <a:prstDash val="solid"/>
          </a:ln>
        </p:spPr>
      </p:sp>
      <p:sp>
        <p:nvSpPr>
          <p:cNvPr id="9" name="Text 7"/>
          <p:cNvSpPr/>
          <p:nvPr/>
        </p:nvSpPr>
        <p:spPr>
          <a:xfrm>
            <a:off x="3505124" y="2399284"/>
            <a:ext cx="2316404" cy="505460"/>
          </a:xfrm>
          <a:prstGeom prst="rect">
            <a:avLst/>
          </a:prstGeom>
          <a:noFill/>
          <a:ln/>
        </p:spPr>
        <p:txBody>
          <a:bodyPr wrap="square" lIns="1016" tIns="1016" rIns="1016" bIns="1016" rtlCol="0" anchor="t">
            <a:normAutofit/>
          </a:bodyPr>
          <a:lstStyle/>
          <a:p>
            <a:pPr indent="0" marL="0">
              <a:buNone/>
            </a:pPr>
            <a:r>
              <a:rPr lang="en-US" sz="2000" b="1" dirty="0">
                <a:solidFill>
                  <a:srgbClr val="2A8F7A"/>
                </a:solidFill>
              </a:rPr>
              <a:t>初期費用の大きさ</a:t>
            </a:r>
            <a:endParaRPr lang="en-US" sz="2000" dirty="0"/>
          </a:p>
        </p:txBody>
      </p:sp>
      <p:sp>
        <p:nvSpPr>
          <p:cNvPr id="10" name="Text 8"/>
          <p:cNvSpPr/>
          <p:nvPr/>
        </p:nvSpPr>
        <p:spPr>
          <a:xfrm>
            <a:off x="3505124" y="2904744"/>
            <a:ext cx="2316404" cy="1885950"/>
          </a:xfrm>
          <a:prstGeom prst="rect">
            <a:avLst/>
          </a:prstGeom>
          <a:noFill/>
          <a:ln/>
        </p:spPr>
        <p:txBody>
          <a:bodyPr wrap="square" lIns="1016" tIns="1016" rIns="1016" bIns="1016" rtlCol="0" anchor="t">
            <a:normAutofit/>
          </a:bodyPr>
          <a:lstStyle/>
          <a:p>
            <a:pPr indent="0" marL="0">
              <a:spcAft>
                <a:spcPts val="600"/>
              </a:spcAft>
              <a:buNone/>
            </a:pPr>
            <a:r>
              <a:rPr lang="en-US" sz="1800" dirty="0">
                <a:solidFill>
                  <a:srgbClr val="18202F"/>
                </a:solidFill>
              </a:rPr>
              <a:t>冷蔵ケースの更新は概算約*万円。投資額が大きく、慎重な判断が必要です。</a:t>
            </a:r>
            <a:endParaRPr lang="en-US" sz="1800" dirty="0"/>
          </a:p>
        </p:txBody>
      </p:sp>
      <p:sp>
        <p:nvSpPr>
          <p:cNvPr id="11" name="Shape 9"/>
          <p:cNvSpPr/>
          <p:nvPr/>
        </p:nvSpPr>
        <p:spPr>
          <a:xfrm>
            <a:off x="6233008" y="2124964"/>
            <a:ext cx="2590724" cy="2802890"/>
          </a:xfrm>
          <a:prstGeom prst="roundRect">
            <a:avLst>
              <a:gd name="adj" fmla="val 2118"/>
            </a:avLst>
          </a:prstGeom>
          <a:solidFill>
            <a:srgbClr val="E8F5E9"/>
          </a:solidFill>
          <a:ln w="12700">
            <a:solidFill>
              <a:srgbClr val="E8F5E9"/>
            </a:solidFill>
            <a:prstDash val="solid"/>
          </a:ln>
        </p:spPr>
      </p:sp>
      <p:sp>
        <p:nvSpPr>
          <p:cNvPr id="12" name="Shape 10"/>
          <p:cNvSpPr/>
          <p:nvPr/>
        </p:nvSpPr>
        <p:spPr>
          <a:xfrm>
            <a:off x="6233008" y="2124964"/>
            <a:ext cx="2590724" cy="128016"/>
          </a:xfrm>
          <a:prstGeom prst="rect">
            <a:avLst/>
          </a:prstGeom>
          <a:solidFill>
            <a:srgbClr val="1B5E20"/>
          </a:solidFill>
          <a:ln w="12700">
            <a:solidFill>
              <a:srgbClr val="1B5E20"/>
            </a:solidFill>
            <a:prstDash val="solid"/>
          </a:ln>
        </p:spPr>
      </p:sp>
      <p:sp>
        <p:nvSpPr>
          <p:cNvPr id="13" name="Text 11"/>
          <p:cNvSpPr/>
          <p:nvPr/>
        </p:nvSpPr>
        <p:spPr>
          <a:xfrm>
            <a:off x="6370168" y="2399284"/>
            <a:ext cx="2316404" cy="505460"/>
          </a:xfrm>
          <a:prstGeom prst="rect">
            <a:avLst/>
          </a:prstGeom>
          <a:noFill/>
          <a:ln/>
        </p:spPr>
        <p:txBody>
          <a:bodyPr wrap="square" lIns="1016" tIns="1016" rIns="1016" bIns="1016" rtlCol="0" anchor="t">
            <a:normAutofit/>
          </a:bodyPr>
          <a:lstStyle/>
          <a:p>
            <a:pPr indent="0" marL="0">
              <a:buNone/>
            </a:pPr>
            <a:r>
              <a:rPr lang="en-US" sz="2000" b="1" dirty="0">
                <a:solidFill>
                  <a:srgbClr val="1B5E20"/>
                </a:solidFill>
              </a:rPr>
              <a:t>売場への影響</a:t>
            </a:r>
            <a:endParaRPr lang="en-US" sz="2000" dirty="0"/>
          </a:p>
        </p:txBody>
      </p:sp>
      <p:sp>
        <p:nvSpPr>
          <p:cNvPr id="14" name="Text 12"/>
          <p:cNvSpPr/>
          <p:nvPr/>
        </p:nvSpPr>
        <p:spPr>
          <a:xfrm>
            <a:off x="6370168" y="2904744"/>
            <a:ext cx="2316404" cy="1885950"/>
          </a:xfrm>
          <a:prstGeom prst="rect">
            <a:avLst/>
          </a:prstGeom>
          <a:noFill/>
          <a:ln/>
        </p:spPr>
        <p:txBody>
          <a:bodyPr wrap="square" lIns="1016" tIns="1016" rIns="1016" bIns="1016" rtlCol="0" anchor="t">
            <a:normAutofit/>
          </a:bodyPr>
          <a:lstStyle/>
          <a:p>
            <a:pPr indent="0" marL="0">
              <a:spcAft>
                <a:spcPts val="600"/>
              </a:spcAft>
              <a:buNone/>
            </a:pPr>
            <a:r>
              <a:rPr lang="en-US" sz="1800" dirty="0">
                <a:solidFill>
                  <a:srgbClr val="18202F"/>
                </a:solidFill>
              </a:rPr>
              <a:t>年中無休・*時〜*時の営業のため、工事中に売場を止めたくないというご懸念があります。</a:t>
            </a:r>
            <a:endParaRPr lang="en-US" sz="1800" dirty="0"/>
          </a:p>
        </p:txBody>
      </p:sp>
      <p:sp>
        <p:nvSpPr>
          <p:cNvPr id="15" name="Shape 13"/>
          <p:cNvSpPr/>
          <p:nvPr/>
        </p:nvSpPr>
        <p:spPr>
          <a:xfrm>
            <a:off x="9098051" y="2124964"/>
            <a:ext cx="2590724" cy="2802890"/>
          </a:xfrm>
          <a:prstGeom prst="roundRect">
            <a:avLst>
              <a:gd name="adj" fmla="val 2118"/>
            </a:avLst>
          </a:prstGeom>
          <a:solidFill>
            <a:srgbClr val="FFF3D1"/>
          </a:solidFill>
          <a:ln w="12700">
            <a:solidFill>
              <a:srgbClr val="FFF3D1"/>
            </a:solidFill>
            <a:prstDash val="solid"/>
          </a:ln>
        </p:spPr>
      </p:sp>
      <p:sp>
        <p:nvSpPr>
          <p:cNvPr id="16" name="Shape 14"/>
          <p:cNvSpPr/>
          <p:nvPr/>
        </p:nvSpPr>
        <p:spPr>
          <a:xfrm>
            <a:off x="9098051" y="2124964"/>
            <a:ext cx="2590724" cy="128016"/>
          </a:xfrm>
          <a:prstGeom prst="rect">
            <a:avLst/>
          </a:prstGeom>
          <a:solidFill>
            <a:srgbClr val="7A4D00"/>
          </a:solidFill>
          <a:ln w="12700">
            <a:solidFill>
              <a:srgbClr val="7A4D00"/>
            </a:solidFill>
            <a:prstDash val="solid"/>
          </a:ln>
        </p:spPr>
      </p:sp>
      <p:sp>
        <p:nvSpPr>
          <p:cNvPr id="17" name="Text 15"/>
          <p:cNvSpPr/>
          <p:nvPr/>
        </p:nvSpPr>
        <p:spPr>
          <a:xfrm>
            <a:off x="9235211" y="2399284"/>
            <a:ext cx="2316404" cy="505460"/>
          </a:xfrm>
          <a:prstGeom prst="rect">
            <a:avLst/>
          </a:prstGeom>
          <a:noFill/>
          <a:ln/>
        </p:spPr>
        <p:txBody>
          <a:bodyPr wrap="square" lIns="1016" tIns="1016" rIns="1016" bIns="1016" rtlCol="0" anchor="t">
            <a:normAutofit/>
          </a:bodyPr>
          <a:lstStyle/>
          <a:p>
            <a:pPr indent="0" marL="0">
              <a:buNone/>
            </a:pPr>
            <a:r>
              <a:rPr lang="en-US" sz="2000" b="1" dirty="0">
                <a:solidFill>
                  <a:srgbClr val="7A4D00"/>
                </a:solidFill>
              </a:rPr>
              <a:t>内訳はまだ推計</a:t>
            </a:r>
            <a:endParaRPr lang="en-US" sz="2000" dirty="0"/>
          </a:p>
        </p:txBody>
      </p:sp>
      <p:sp>
        <p:nvSpPr>
          <p:cNvPr id="18" name="Text 16"/>
          <p:cNvSpPr/>
          <p:nvPr/>
        </p:nvSpPr>
        <p:spPr>
          <a:xfrm>
            <a:off x="9235211" y="2904744"/>
            <a:ext cx="2316404" cy="1885950"/>
          </a:xfrm>
          <a:prstGeom prst="rect">
            <a:avLst/>
          </a:prstGeom>
          <a:noFill/>
          <a:ln/>
        </p:spPr>
        <p:txBody>
          <a:bodyPr wrap="square" lIns="1016" tIns="1016" rIns="1016" bIns="1016" rtlCol="0" anchor="t">
            <a:normAutofit/>
          </a:bodyPr>
          <a:lstStyle/>
          <a:p>
            <a:pPr indent="0" marL="0">
              <a:spcAft>
                <a:spcPts val="600"/>
              </a:spcAft>
              <a:buNone/>
            </a:pPr>
            <a:r>
              <a:rPr lang="en-US" sz="1800" dirty="0">
                <a:solidFill>
                  <a:srgbClr val="18202F"/>
                </a:solidFill>
              </a:rPr>
              <a:t>設備別の割合は当社の推計です。請求書と設備の実測で確かめる必要があります。</a:t>
            </a:r>
            <a:endParaRPr lang="en-US" sz="1800" dirty="0"/>
          </a:p>
        </p:txBody>
      </p:sp>
      <p:sp>
        <p:nvSpPr>
          <p:cNvPr id="25" name="Slide Number Placeholder 0"/>
          <p:cNvSpPr>
            <a:spLocks noGrp="1"/>
          </p:cNvSpPr>
          <p:nvPr>
            <p:ph type="sldNum" sz="quarter" idx="4294967295"/>
          </p:nvPr>
        </p:nvSpPr>
        <p:spPr>
          <a:xfrm>
            <a:off x="11048695" y="6419088"/>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465061"/>
                </a:solidFill>
              </a:defRPr>
            </a:lvl1pPr>
          </a:lstStyle>
          <a:p>
            <a:pPr algn="r"/>
            <a:fld id="{F7021451-1387-4CA6-816F-3879F97B5CBC}" type="slidenum">
              <a:rPr b="0" lang="en-US"/>
              <a:t>4</a:t>
            </a:fld>
            <a:endParaRPr lang="en-US"/>
          </a:p>
        </p:txBody>
      </p:sp>
      <p:sp>
        <p:nvSpPr>
          <p:cNvPr id="26" name="Sample Label"/>
          <p:cNvSpPr txBox="1"/>
          <p:nvPr/>
        </p:nvSpPr>
        <p:spPr>
          <a:xfrm>
            <a:off x="502920" y="6355080"/>
            <a:ext cx="6309360" cy="384048"/>
          </a:xfrm>
          <a:prstGeom prst="rect">
            <a:avLst/>
          </a:prstGeom>
          <a:solidFill>
            <a:srgbClr val="FFFFFF"/>
          </a:solidFill>
        </p:spPr>
        <p:txBody>
          <a:bodyPr wrap="none" lIns="91440" tIns="0" rIns="91440" bIns="0" anchor="ctr"/>
          <a:lstStyle/>
          <a:p>
            <a:r>
              <a:rPr lang="ja-JP" sz="1800" b="1">
                <a:solidFill>
                  <a:srgbClr val="C00000"/>
                </a:solidFill>
              </a:rPr>
              <a:t>※AIZNOH WORKs で作成した架空会社のサンプルデータ</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02920" y="256032"/>
            <a:ext cx="11185855" cy="731520"/>
          </a:xfrm>
          <a:prstGeom prst="rect">
            <a:avLst/>
          </a:prstGeom>
          <a:noFill/>
          <a:ln/>
        </p:spPr>
        <p:txBody>
          <a:bodyPr wrap="square" rtlCol="0" anchor="ctr">
            <a:normAutofit/>
          </a:bodyPr>
          <a:lstStyle/>
          <a:p>
            <a:pPr indent="0" marL="0">
              <a:buNone/>
            </a:pPr>
            <a:r>
              <a:rPr lang="en-US" sz="2600" b="1" dirty="0">
                <a:solidFill>
                  <a:srgbClr val="174A85"/>
                </a:solidFill>
              </a:rPr>
              <a:t>提案の筋書き：現状を確かめてから、更新の順番を決める</a:t>
            </a:r>
            <a:endParaRPr lang="en-US" sz="2600" dirty="0"/>
          </a:p>
        </p:txBody>
      </p:sp>
      <p:sp>
        <p:nvSpPr>
          <p:cNvPr id="3" name="Shape 1"/>
          <p:cNvSpPr/>
          <p:nvPr/>
        </p:nvSpPr>
        <p:spPr>
          <a:xfrm>
            <a:off x="502920" y="2089912"/>
            <a:ext cx="2178649" cy="1005840"/>
          </a:xfrm>
          <a:prstGeom prst="homePlate">
            <a:avLst/>
          </a:prstGeom>
          <a:solidFill>
            <a:srgbClr val="1F5FA8"/>
          </a:solidFill>
          <a:ln w="12700">
            <a:solidFill>
              <a:srgbClr val="1F5FA8"/>
            </a:solidFill>
            <a:prstDash val="solid"/>
          </a:ln>
        </p:spPr>
      </p:sp>
      <p:sp>
        <p:nvSpPr>
          <p:cNvPr id="4" name="Text 2"/>
          <p:cNvSpPr/>
          <p:nvPr/>
        </p:nvSpPr>
        <p:spPr>
          <a:xfrm>
            <a:off x="685800" y="2135632"/>
            <a:ext cx="1630009" cy="914400"/>
          </a:xfrm>
          <a:prstGeom prst="rect">
            <a:avLst/>
          </a:prstGeom>
          <a:noFill/>
          <a:ln/>
        </p:spPr>
        <p:txBody>
          <a:bodyPr wrap="square" lIns="0" tIns="0" rIns="0" bIns="0" rtlCol="0" anchor="ctr">
            <a:normAutofit/>
          </a:bodyPr>
          <a:lstStyle/>
          <a:p>
            <a:pPr indent="0" marL="0">
              <a:buNone/>
            </a:pPr>
            <a:r>
              <a:rPr lang="en-US" sz="1100" dirty="0">
                <a:solidFill>
                  <a:srgbClr val="FFFFFF"/>
                </a:solidFill>
              </a:rPr>
              <a:t>STEP 1</a:t>
            </a:r>
            <a:endParaRPr lang="en-US" sz="1100" dirty="0"/>
          </a:p>
          <a:p>
            <a:pPr indent="0" marL="0">
              <a:buNone/>
            </a:pPr>
            <a:r>
              <a:rPr lang="en-US" sz="1700" b="1" dirty="0">
                <a:solidFill>
                  <a:srgbClr val="FFFFFF"/>
                </a:solidFill>
              </a:rPr>
              <a:t>現状と用途別の推計</a:t>
            </a:r>
            <a:endParaRPr lang="en-US" sz="1100" dirty="0"/>
          </a:p>
        </p:txBody>
      </p:sp>
      <p:sp>
        <p:nvSpPr>
          <p:cNvPr id="5" name="Shape 3"/>
          <p:cNvSpPr/>
          <p:nvPr/>
        </p:nvSpPr>
        <p:spPr>
          <a:xfrm>
            <a:off x="548640" y="3324352"/>
            <a:ext cx="2087209" cy="1793240"/>
          </a:xfrm>
          <a:prstGeom prst="roundRect">
            <a:avLst>
              <a:gd name="adj" fmla="val 3059"/>
            </a:avLst>
          </a:prstGeom>
          <a:solidFill>
            <a:srgbClr val="E8F0FA"/>
          </a:solidFill>
          <a:ln w="12700">
            <a:solidFill>
              <a:srgbClr val="E8F0FA"/>
            </a:solidFill>
            <a:prstDash val="solid"/>
          </a:ln>
        </p:spPr>
      </p:sp>
      <p:sp>
        <p:nvSpPr>
          <p:cNvPr id="6" name="Text 4"/>
          <p:cNvSpPr/>
          <p:nvPr/>
        </p:nvSpPr>
        <p:spPr>
          <a:xfrm>
            <a:off x="640080" y="3415792"/>
            <a:ext cx="1904329" cy="1610360"/>
          </a:xfrm>
          <a:prstGeom prst="rect">
            <a:avLst/>
          </a:prstGeom>
          <a:noFill/>
          <a:ln/>
        </p:spPr>
        <p:txBody>
          <a:bodyPr wrap="square" lIns="1016" tIns="1016" rIns="1016" bIns="1016" rtlCol="0" anchor="t">
            <a:normAutofit/>
          </a:bodyPr>
          <a:lstStyle/>
          <a:p>
            <a:pPr indent="0" marL="0">
              <a:buNone/>
            </a:pPr>
            <a:r>
              <a:rPr lang="en-US" sz="1600" dirty="0">
                <a:solidFill>
                  <a:srgbClr val="18202F"/>
                </a:solidFill>
              </a:rPr>
              <a:t>電気代の推移と、冷蔵・冷凍ケース、空調、照明などの使い道の推計を共有します。</a:t>
            </a:r>
            <a:endParaRPr lang="en-US" sz="1600" dirty="0"/>
          </a:p>
        </p:txBody>
      </p:sp>
      <p:sp>
        <p:nvSpPr>
          <p:cNvPr id="7" name="Shape 5"/>
          <p:cNvSpPr/>
          <p:nvPr/>
        </p:nvSpPr>
        <p:spPr>
          <a:xfrm>
            <a:off x="2754721" y="2089912"/>
            <a:ext cx="2178649" cy="1005840"/>
          </a:xfrm>
          <a:prstGeom prst="chevron">
            <a:avLst/>
          </a:prstGeom>
          <a:solidFill>
            <a:srgbClr val="2A8F7A"/>
          </a:solidFill>
          <a:ln w="12700">
            <a:solidFill>
              <a:srgbClr val="2A8F7A"/>
            </a:solidFill>
            <a:prstDash val="solid"/>
          </a:ln>
        </p:spPr>
      </p:sp>
      <p:sp>
        <p:nvSpPr>
          <p:cNvPr id="8" name="Text 6"/>
          <p:cNvSpPr/>
          <p:nvPr/>
        </p:nvSpPr>
        <p:spPr>
          <a:xfrm>
            <a:off x="3321649" y="2135632"/>
            <a:ext cx="1264249" cy="914400"/>
          </a:xfrm>
          <a:prstGeom prst="rect">
            <a:avLst/>
          </a:prstGeom>
          <a:noFill/>
          <a:ln/>
        </p:spPr>
        <p:txBody>
          <a:bodyPr wrap="square" lIns="0" tIns="0" rIns="0" bIns="0" rtlCol="0" anchor="ctr">
            <a:normAutofit/>
          </a:bodyPr>
          <a:lstStyle/>
          <a:p>
            <a:pPr indent="0" marL="0">
              <a:buNone/>
            </a:pPr>
            <a:r>
              <a:rPr lang="en-US" sz="1100" dirty="0">
                <a:solidFill>
                  <a:srgbClr val="FFFFFF"/>
                </a:solidFill>
              </a:rPr>
              <a:t>STEP 2</a:t>
            </a:r>
            <a:endParaRPr lang="en-US" sz="1100" dirty="0"/>
          </a:p>
          <a:p>
            <a:pPr indent="0" marL="0">
              <a:buNone/>
            </a:pPr>
            <a:r>
              <a:rPr lang="en-US" sz="1700" b="1" dirty="0">
                <a:solidFill>
                  <a:srgbClr val="FFFFFF"/>
                </a:solidFill>
              </a:rPr>
              <a:t>費用と削減見込み</a:t>
            </a:r>
            <a:endParaRPr lang="en-US" sz="1100" dirty="0"/>
          </a:p>
        </p:txBody>
      </p:sp>
      <p:sp>
        <p:nvSpPr>
          <p:cNvPr id="9" name="Shape 7"/>
          <p:cNvSpPr/>
          <p:nvPr/>
        </p:nvSpPr>
        <p:spPr>
          <a:xfrm>
            <a:off x="2800441" y="3324352"/>
            <a:ext cx="2087209" cy="1793240"/>
          </a:xfrm>
          <a:prstGeom prst="roundRect">
            <a:avLst>
              <a:gd name="adj" fmla="val 3059"/>
            </a:avLst>
          </a:prstGeom>
          <a:solidFill>
            <a:srgbClr val="F2FAF7"/>
          </a:solidFill>
          <a:ln w="12700">
            <a:solidFill>
              <a:srgbClr val="F2FAF7"/>
            </a:solidFill>
            <a:prstDash val="solid"/>
          </a:ln>
        </p:spPr>
      </p:sp>
      <p:sp>
        <p:nvSpPr>
          <p:cNvPr id="10" name="Text 8"/>
          <p:cNvSpPr/>
          <p:nvPr/>
        </p:nvSpPr>
        <p:spPr>
          <a:xfrm>
            <a:off x="2891881" y="3415792"/>
            <a:ext cx="1904329" cy="1610360"/>
          </a:xfrm>
          <a:prstGeom prst="rect">
            <a:avLst/>
          </a:prstGeom>
          <a:noFill/>
          <a:ln/>
        </p:spPr>
        <p:txBody>
          <a:bodyPr wrap="square" lIns="1016" tIns="1016" rIns="1016" bIns="1016" rtlCol="0" anchor="t">
            <a:normAutofit/>
          </a:bodyPr>
          <a:lstStyle/>
          <a:p>
            <a:pPr indent="0" marL="0">
              <a:buNone/>
            </a:pPr>
            <a:r>
              <a:rPr lang="en-US" sz="1600" dirty="0">
                <a:solidFill>
                  <a:srgbClr val="18202F"/>
                </a:solidFill>
              </a:rPr>
              <a:t>LED照明・冷蔵ケースそれぞれの概算費用と、仮定にもとづく削減見込みを示します。</a:t>
            </a:r>
            <a:endParaRPr lang="en-US" sz="1600" dirty="0"/>
          </a:p>
        </p:txBody>
      </p:sp>
      <p:sp>
        <p:nvSpPr>
          <p:cNvPr id="11" name="Shape 9"/>
          <p:cNvSpPr/>
          <p:nvPr/>
        </p:nvSpPr>
        <p:spPr>
          <a:xfrm>
            <a:off x="5006523" y="2089912"/>
            <a:ext cx="2178649" cy="1005840"/>
          </a:xfrm>
          <a:prstGeom prst="chevron">
            <a:avLst/>
          </a:prstGeom>
          <a:solidFill>
            <a:srgbClr val="1B5E20"/>
          </a:solidFill>
          <a:ln w="12700">
            <a:solidFill>
              <a:srgbClr val="1B5E20"/>
            </a:solidFill>
            <a:prstDash val="solid"/>
          </a:ln>
        </p:spPr>
      </p:sp>
      <p:sp>
        <p:nvSpPr>
          <p:cNvPr id="12" name="Text 10"/>
          <p:cNvSpPr/>
          <p:nvPr/>
        </p:nvSpPr>
        <p:spPr>
          <a:xfrm>
            <a:off x="5573451" y="2135632"/>
            <a:ext cx="1264249" cy="914400"/>
          </a:xfrm>
          <a:prstGeom prst="rect">
            <a:avLst/>
          </a:prstGeom>
          <a:noFill/>
          <a:ln/>
        </p:spPr>
        <p:txBody>
          <a:bodyPr wrap="square" lIns="0" tIns="0" rIns="0" bIns="0" rtlCol="0" anchor="ctr">
            <a:normAutofit/>
          </a:bodyPr>
          <a:lstStyle/>
          <a:p>
            <a:pPr indent="0" marL="0">
              <a:buNone/>
            </a:pPr>
            <a:r>
              <a:rPr lang="en-US" sz="1100" dirty="0">
                <a:solidFill>
                  <a:srgbClr val="FFFFFF"/>
                </a:solidFill>
              </a:rPr>
              <a:t>STEP 3</a:t>
            </a:r>
            <a:endParaRPr lang="en-US" sz="1100" dirty="0"/>
          </a:p>
          <a:p>
            <a:pPr indent="0" marL="0">
              <a:buNone/>
            </a:pPr>
            <a:r>
              <a:rPr lang="en-US" sz="1700" b="1" dirty="0">
                <a:solidFill>
                  <a:srgbClr val="FFFFFF"/>
                </a:solidFill>
              </a:rPr>
              <a:t>区画ごとの施工案</a:t>
            </a:r>
            <a:endParaRPr lang="en-US" sz="1100" dirty="0"/>
          </a:p>
        </p:txBody>
      </p:sp>
      <p:sp>
        <p:nvSpPr>
          <p:cNvPr id="13" name="Shape 11"/>
          <p:cNvSpPr/>
          <p:nvPr/>
        </p:nvSpPr>
        <p:spPr>
          <a:xfrm>
            <a:off x="5052243" y="3324352"/>
            <a:ext cx="2087209" cy="1793240"/>
          </a:xfrm>
          <a:prstGeom prst="roundRect">
            <a:avLst>
              <a:gd name="adj" fmla="val 3059"/>
            </a:avLst>
          </a:prstGeom>
          <a:solidFill>
            <a:srgbClr val="E8F5E9"/>
          </a:solidFill>
          <a:ln w="12700">
            <a:solidFill>
              <a:srgbClr val="E8F5E9"/>
            </a:solidFill>
            <a:prstDash val="solid"/>
          </a:ln>
        </p:spPr>
      </p:sp>
      <p:sp>
        <p:nvSpPr>
          <p:cNvPr id="14" name="Text 12"/>
          <p:cNvSpPr/>
          <p:nvPr/>
        </p:nvSpPr>
        <p:spPr>
          <a:xfrm>
            <a:off x="5143683" y="3415792"/>
            <a:ext cx="1904329" cy="1610360"/>
          </a:xfrm>
          <a:prstGeom prst="rect">
            <a:avLst/>
          </a:prstGeom>
          <a:noFill/>
          <a:ln/>
        </p:spPr>
        <p:txBody>
          <a:bodyPr wrap="square" lIns="1016" tIns="1016" rIns="1016" bIns="1016" rtlCol="0" anchor="t">
            <a:normAutofit/>
          </a:bodyPr>
          <a:lstStyle/>
          <a:p>
            <a:pPr indent="0" marL="0">
              <a:buNone/>
            </a:pPr>
            <a:r>
              <a:rPr lang="en-US" sz="1600" dirty="0">
                <a:solidFill>
                  <a:srgbClr val="18202F"/>
                </a:solidFill>
              </a:rPr>
              <a:t>区画・店舗ごとの切り替えを検討し、成立する条件を示します。無停止は保証しません。</a:t>
            </a:r>
            <a:endParaRPr lang="en-US" sz="1600" dirty="0"/>
          </a:p>
        </p:txBody>
      </p:sp>
      <p:sp>
        <p:nvSpPr>
          <p:cNvPr id="15" name="Shape 13"/>
          <p:cNvSpPr/>
          <p:nvPr/>
        </p:nvSpPr>
        <p:spPr>
          <a:xfrm>
            <a:off x="7258324" y="2089912"/>
            <a:ext cx="2178649" cy="1005840"/>
          </a:xfrm>
          <a:prstGeom prst="chevron">
            <a:avLst/>
          </a:prstGeom>
          <a:solidFill>
            <a:srgbClr val="7A4D00"/>
          </a:solidFill>
          <a:ln w="12700">
            <a:solidFill>
              <a:srgbClr val="7A4D00"/>
            </a:solidFill>
            <a:prstDash val="solid"/>
          </a:ln>
        </p:spPr>
      </p:sp>
      <p:sp>
        <p:nvSpPr>
          <p:cNvPr id="16" name="Text 14"/>
          <p:cNvSpPr/>
          <p:nvPr/>
        </p:nvSpPr>
        <p:spPr>
          <a:xfrm>
            <a:off x="7825252" y="2135632"/>
            <a:ext cx="1264249" cy="914400"/>
          </a:xfrm>
          <a:prstGeom prst="rect">
            <a:avLst/>
          </a:prstGeom>
          <a:noFill/>
          <a:ln/>
        </p:spPr>
        <p:txBody>
          <a:bodyPr wrap="square" lIns="0" tIns="0" rIns="0" bIns="0" rtlCol="0" anchor="ctr">
            <a:normAutofit/>
          </a:bodyPr>
          <a:lstStyle/>
          <a:p>
            <a:pPr indent="0" marL="0">
              <a:buNone/>
            </a:pPr>
            <a:r>
              <a:rPr lang="en-US" sz="1100" dirty="0">
                <a:solidFill>
                  <a:srgbClr val="FFFFFF"/>
                </a:solidFill>
              </a:rPr>
              <a:t>STEP 4</a:t>
            </a:r>
            <a:endParaRPr lang="en-US" sz="1100" dirty="0"/>
          </a:p>
          <a:p>
            <a:pPr indent="0" marL="0">
              <a:buNone/>
            </a:pPr>
            <a:r>
              <a:rPr lang="en-US" sz="1700" b="1" dirty="0">
                <a:solidFill>
                  <a:srgbClr val="FFFFFF"/>
                </a:solidFill>
              </a:rPr>
              <a:t>補助金を含む資金計画</a:t>
            </a:r>
            <a:endParaRPr lang="en-US" sz="1100" dirty="0"/>
          </a:p>
        </p:txBody>
      </p:sp>
      <p:sp>
        <p:nvSpPr>
          <p:cNvPr id="17" name="Shape 15"/>
          <p:cNvSpPr/>
          <p:nvPr/>
        </p:nvSpPr>
        <p:spPr>
          <a:xfrm>
            <a:off x="7304044" y="3324352"/>
            <a:ext cx="2087209" cy="1793240"/>
          </a:xfrm>
          <a:prstGeom prst="roundRect">
            <a:avLst>
              <a:gd name="adj" fmla="val 3059"/>
            </a:avLst>
          </a:prstGeom>
          <a:solidFill>
            <a:srgbClr val="FFF3D1"/>
          </a:solidFill>
          <a:ln w="12700">
            <a:solidFill>
              <a:srgbClr val="FFF3D1"/>
            </a:solidFill>
            <a:prstDash val="solid"/>
          </a:ln>
        </p:spPr>
      </p:sp>
      <p:sp>
        <p:nvSpPr>
          <p:cNvPr id="18" name="Text 16"/>
          <p:cNvSpPr/>
          <p:nvPr/>
        </p:nvSpPr>
        <p:spPr>
          <a:xfrm>
            <a:off x="7395484" y="3415792"/>
            <a:ext cx="1904329" cy="1610360"/>
          </a:xfrm>
          <a:prstGeom prst="rect">
            <a:avLst/>
          </a:prstGeom>
          <a:noFill/>
          <a:ln/>
        </p:spPr>
        <p:txBody>
          <a:bodyPr wrap="square" lIns="1016" tIns="1016" rIns="1016" bIns="1016" rtlCol="0" anchor="t">
            <a:normAutofit/>
          </a:bodyPr>
          <a:lstStyle/>
          <a:p>
            <a:pPr indent="0" marL="0">
              <a:buNone/>
            </a:pPr>
            <a:r>
              <a:rPr lang="en-US" sz="1600" dirty="0">
                <a:solidFill>
                  <a:srgbClr val="18202F"/>
                </a:solidFill>
              </a:rPr>
              <a:t>補助金を使える場合と使えない場合を比べ、資金計画を整理します。</a:t>
            </a:r>
            <a:endParaRPr lang="en-US" sz="1600" dirty="0"/>
          </a:p>
        </p:txBody>
      </p:sp>
      <p:sp>
        <p:nvSpPr>
          <p:cNvPr id="19" name="Shape 17"/>
          <p:cNvSpPr/>
          <p:nvPr/>
        </p:nvSpPr>
        <p:spPr>
          <a:xfrm>
            <a:off x="9510126" y="2089912"/>
            <a:ext cx="2178649" cy="1005840"/>
          </a:xfrm>
          <a:prstGeom prst="chevron">
            <a:avLst/>
          </a:prstGeom>
          <a:solidFill>
            <a:srgbClr val="6A2790"/>
          </a:solidFill>
          <a:ln w="12700">
            <a:solidFill>
              <a:srgbClr val="6A2790"/>
            </a:solidFill>
            <a:prstDash val="solid"/>
          </a:ln>
        </p:spPr>
      </p:sp>
      <p:sp>
        <p:nvSpPr>
          <p:cNvPr id="20" name="Text 18"/>
          <p:cNvSpPr/>
          <p:nvPr/>
        </p:nvSpPr>
        <p:spPr>
          <a:xfrm>
            <a:off x="10077054" y="2135632"/>
            <a:ext cx="1264249" cy="914400"/>
          </a:xfrm>
          <a:prstGeom prst="rect">
            <a:avLst/>
          </a:prstGeom>
          <a:noFill/>
          <a:ln/>
        </p:spPr>
        <p:txBody>
          <a:bodyPr wrap="square" lIns="0" tIns="0" rIns="0" bIns="0" rtlCol="0" anchor="ctr">
            <a:normAutofit/>
          </a:bodyPr>
          <a:lstStyle/>
          <a:p>
            <a:pPr indent="0" marL="0">
              <a:buNone/>
            </a:pPr>
            <a:r>
              <a:rPr lang="en-US" sz="1100" dirty="0">
                <a:solidFill>
                  <a:srgbClr val="FFFFFF"/>
                </a:solidFill>
              </a:rPr>
              <a:t>STEP 5</a:t>
            </a:r>
            <a:endParaRPr lang="en-US" sz="1100" dirty="0"/>
          </a:p>
          <a:p>
            <a:pPr indent="0" marL="0">
              <a:buNone/>
            </a:pPr>
            <a:r>
              <a:rPr lang="en-US" sz="1700" b="1" dirty="0">
                <a:solidFill>
                  <a:srgbClr val="FFFFFF"/>
                </a:solidFill>
              </a:rPr>
              <a:t>社長様のご判断</a:t>
            </a:r>
            <a:endParaRPr lang="en-US" sz="1100" dirty="0"/>
          </a:p>
        </p:txBody>
      </p:sp>
      <p:sp>
        <p:nvSpPr>
          <p:cNvPr id="21" name="Shape 19"/>
          <p:cNvSpPr/>
          <p:nvPr/>
        </p:nvSpPr>
        <p:spPr>
          <a:xfrm>
            <a:off x="9555846" y="3324352"/>
            <a:ext cx="2087209" cy="1793240"/>
          </a:xfrm>
          <a:prstGeom prst="roundRect">
            <a:avLst>
              <a:gd name="adj" fmla="val 3059"/>
            </a:avLst>
          </a:prstGeom>
          <a:solidFill>
            <a:srgbClr val="F5E9FA"/>
          </a:solidFill>
          <a:ln w="12700">
            <a:solidFill>
              <a:srgbClr val="F5E9FA"/>
            </a:solidFill>
            <a:prstDash val="solid"/>
          </a:ln>
        </p:spPr>
      </p:sp>
      <p:sp>
        <p:nvSpPr>
          <p:cNvPr id="22" name="Text 20"/>
          <p:cNvSpPr/>
          <p:nvPr/>
        </p:nvSpPr>
        <p:spPr>
          <a:xfrm>
            <a:off x="9647286" y="3415792"/>
            <a:ext cx="1904329" cy="1610360"/>
          </a:xfrm>
          <a:prstGeom prst="rect">
            <a:avLst/>
          </a:prstGeom>
          <a:noFill/>
          <a:ln/>
        </p:spPr>
        <p:txBody>
          <a:bodyPr wrap="square" lIns="1016" tIns="1016" rIns="1016" bIns="1016" rtlCol="0" anchor="t">
            <a:normAutofit/>
          </a:bodyPr>
          <a:lstStyle/>
          <a:p>
            <a:pPr indent="0" marL="0">
              <a:buNone/>
            </a:pPr>
            <a:r>
              <a:rPr lang="en-US" sz="1600" dirty="0">
                <a:solidFill>
                  <a:srgbClr val="18202F"/>
                </a:solidFill>
              </a:rPr>
              <a:t>現地調査と詳細見積もりの後に、更新の範囲と時期をご判断いただきます。</a:t>
            </a:r>
            <a:endParaRPr lang="en-US" sz="1600" dirty="0"/>
          </a:p>
        </p:txBody>
      </p:sp>
      <p:sp>
        <p:nvSpPr>
          <p:cNvPr id="25" name="Slide Number Placeholder 0"/>
          <p:cNvSpPr>
            <a:spLocks noGrp="1"/>
          </p:cNvSpPr>
          <p:nvPr>
            <p:ph type="sldNum" sz="quarter" idx="4294967295"/>
          </p:nvPr>
        </p:nvSpPr>
        <p:spPr>
          <a:xfrm>
            <a:off x="11048695" y="6419088"/>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465061"/>
                </a:solidFill>
              </a:defRPr>
            </a:lvl1pPr>
          </a:lstStyle>
          <a:p>
            <a:pPr algn="r"/>
            <a:fld id="{F7021451-1387-4CA6-816F-3879F97B5CBC}" type="slidenum">
              <a:rPr b="0" lang="en-US"/>
              <a:t>5</a:t>
            </a:fld>
            <a:endParaRPr lang="en-US"/>
          </a:p>
        </p:txBody>
      </p:sp>
      <p:sp>
        <p:nvSpPr>
          <p:cNvPr id="26" name="Sample Label"/>
          <p:cNvSpPr txBox="1"/>
          <p:nvPr/>
        </p:nvSpPr>
        <p:spPr>
          <a:xfrm>
            <a:off x="502920" y="6355080"/>
            <a:ext cx="6309360" cy="384048"/>
          </a:xfrm>
          <a:prstGeom prst="rect">
            <a:avLst/>
          </a:prstGeom>
          <a:solidFill>
            <a:srgbClr val="FFFFFF"/>
          </a:solidFill>
        </p:spPr>
        <p:txBody>
          <a:bodyPr wrap="none" lIns="91440" tIns="0" rIns="91440" bIns="0" anchor="ctr"/>
          <a:lstStyle/>
          <a:p>
            <a:r>
              <a:rPr lang="ja-JP" sz="1800" b="1">
                <a:solidFill>
                  <a:srgbClr val="C00000"/>
                </a:solidFill>
              </a:rPr>
              <a:t>※AIZNOH WORKs で作成した架空会社のサンプルデータ</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02920" y="256032"/>
            <a:ext cx="11185855" cy="731520"/>
          </a:xfrm>
          <a:prstGeom prst="rect">
            <a:avLst/>
          </a:prstGeom>
          <a:noFill/>
          <a:ln/>
        </p:spPr>
        <p:txBody>
          <a:bodyPr wrap="square" rtlCol="0" anchor="ctr">
            <a:normAutofit/>
          </a:bodyPr>
          <a:lstStyle/>
          <a:p>
            <a:pPr indent="0" marL="0">
              <a:buNone/>
            </a:pPr>
            <a:r>
              <a:rPr lang="en-US" sz="2600" b="1" dirty="0">
                <a:solidFill>
                  <a:srgbClr val="174A85"/>
                </a:solidFill>
              </a:rPr>
              <a:t>必要なデータ：請求書と設備の情報で推計を確かめる</a:t>
            </a:r>
            <a:endParaRPr lang="en-US" sz="26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502920" y="1234440"/>
          <a:ext cx="11185855" cy="914400"/>
        </p:xfrm>
        <a:graphic>
          <a:graphicData uri="http://schemas.openxmlformats.org/drawingml/2006/table">
            <a:tbl>
              <a:tblPr/>
              <a:tblGrid>
                <a:gridCol w="3728618"/>
                <a:gridCol w="3728618"/>
                <a:gridCol w="3728618"/>
              </a:tblGrid>
              <a:tr h="0">
                <a:tc>
                  <a:txBody>
                    <a:bodyPr/>
                    <a:lstStyle/>
                    <a:p>
                      <a:pPr indent="0" marL="0">
                        <a:buNone/>
                      </a:pPr>
                      <a:r>
                        <a:rPr lang="en-US" sz="1500" b="1" dirty="0">
                          <a:solidFill>
                            <a:srgbClr val="FFFFFF"/>
                          </a:solidFill>
                        </a:rPr>
                        <a:t>いただきたい情報</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1F5FA8"/>
                    </a:solidFill>
                  </a:tcPr>
                </a:tc>
                <a:tc>
                  <a:txBody>
                    <a:bodyPr/>
                    <a:lstStyle/>
                    <a:p>
                      <a:pPr indent="0" marL="0">
                        <a:buNone/>
                      </a:pPr>
                      <a:r>
                        <a:rPr lang="en-US" sz="1500" b="1" dirty="0">
                          <a:solidFill>
                            <a:srgbClr val="FFFFFF"/>
                          </a:solidFill>
                        </a:rPr>
                        <a:t>確かめること</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1F5FA8"/>
                    </a:solidFill>
                  </a:tcPr>
                </a:tc>
                <a:tc>
                  <a:txBody>
                    <a:bodyPr/>
                    <a:lstStyle/>
                    <a:p>
                      <a:pPr indent="0" marL="0">
                        <a:buNone/>
                      </a:pPr>
                      <a:r>
                        <a:rPr lang="en-US" sz="1500" b="1" dirty="0">
                          <a:solidFill>
                            <a:srgbClr val="FFFFFF"/>
                          </a:solidFill>
                        </a:rPr>
                        <a:t>変わりうること</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1F5FA8"/>
                    </a:solidFill>
                  </a:tcPr>
                </a:tc>
              </a:tr>
              <a:tr h="0">
                <a:tc>
                  <a:txBody>
                    <a:bodyPr/>
                    <a:lstStyle/>
                    <a:p>
                      <a:pPr indent="0" marL="0">
                        <a:buNone/>
                      </a:pPr>
                      <a:r>
                        <a:rPr lang="en-US" sz="1500" dirty="0">
                          <a:solidFill>
                            <a:srgbClr val="18202F"/>
                          </a:solidFill>
                        </a:rPr>
                        <a:t>電気料金の請求書</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FFFFF"/>
                    </a:solidFill>
                  </a:tcPr>
                </a:tc>
                <a:tc>
                  <a:txBody>
                    <a:bodyPr/>
                    <a:lstStyle/>
                    <a:p>
                      <a:pPr indent="0" marL="0">
                        <a:buNone/>
                      </a:pPr>
                      <a:r>
                        <a:rPr lang="en-US" sz="1500" dirty="0">
                          <a:solidFill>
                            <a:srgbClr val="18202F"/>
                          </a:solidFill>
                        </a:rPr>
                        <a:t>月別の電気代と推移</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FFFFF"/>
                    </a:solidFill>
                  </a:tcPr>
                </a:tc>
                <a:tc>
                  <a:txBody>
                    <a:bodyPr/>
                    <a:lstStyle/>
                    <a:p>
                      <a:pPr indent="0" marL="0">
                        <a:buNone/>
                      </a:pPr>
                      <a:r>
                        <a:rPr lang="en-US" sz="1500" dirty="0">
                          <a:solidFill>
                            <a:srgbClr val="18202F"/>
                          </a:solidFill>
                        </a:rPr>
                        <a:t>削減額の試算の土台</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FFFFF"/>
                    </a:solidFill>
                  </a:tcPr>
                </a:tc>
              </a:tr>
              <a:tr h="0">
                <a:tc>
                  <a:txBody>
                    <a:bodyPr/>
                    <a:lstStyle/>
                    <a:p>
                      <a:pPr indent="0" marL="0">
                        <a:buNone/>
                      </a:pPr>
                      <a:r>
                        <a:rPr lang="en-US" sz="1500" dirty="0">
                          <a:solidFill>
                            <a:srgbClr val="18202F"/>
                          </a:solidFill>
                        </a:rPr>
                        <a:t>設備台帳・冷蔵ケースの機種と台数</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1F6FC"/>
                    </a:solidFill>
                  </a:tcPr>
                </a:tc>
                <a:tc>
                  <a:txBody>
                    <a:bodyPr/>
                    <a:lstStyle/>
                    <a:p>
                      <a:pPr indent="0" marL="0">
                        <a:buNone/>
                      </a:pPr>
                      <a:r>
                        <a:rPr lang="en-US" sz="1500" dirty="0">
                          <a:solidFill>
                            <a:srgbClr val="18202F"/>
                          </a:solidFill>
                        </a:rPr>
                        <a:t>設備の年数・仕様</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1F6FC"/>
                    </a:solidFill>
                  </a:tcPr>
                </a:tc>
                <a:tc>
                  <a:txBody>
                    <a:bodyPr/>
                    <a:lstStyle/>
                    <a:p>
                      <a:pPr indent="0" marL="0">
                        <a:buNone/>
                      </a:pPr>
                      <a:r>
                        <a:rPr lang="en-US" sz="1500" dirty="0">
                          <a:solidFill>
                            <a:srgbClr val="18202F"/>
                          </a:solidFill>
                        </a:rPr>
                        <a:t>削減額と更新の順番</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1F6FC"/>
                    </a:solidFill>
                  </a:tcPr>
                </a:tc>
              </a:tr>
              <a:tr h="0">
                <a:tc>
                  <a:txBody>
                    <a:bodyPr/>
                    <a:lstStyle/>
                    <a:p>
                      <a:pPr indent="0" marL="0">
                        <a:buNone/>
                      </a:pPr>
                      <a:r>
                        <a:rPr lang="en-US" sz="1500" dirty="0">
                          <a:solidFill>
                            <a:srgbClr val="18202F"/>
                          </a:solidFill>
                        </a:rPr>
                        <a:t>冷蔵ケースの故障・温度記録</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FFFFF"/>
                    </a:solidFill>
                  </a:tcPr>
                </a:tc>
                <a:tc>
                  <a:txBody>
                    <a:bodyPr/>
                    <a:lstStyle/>
                    <a:p>
                      <a:pPr indent="0" marL="0">
                        <a:buNone/>
                      </a:pPr>
                      <a:r>
                        <a:rPr lang="en-US" sz="1500" dirty="0">
                          <a:solidFill>
                            <a:srgbClr val="18202F"/>
                          </a:solidFill>
                        </a:rPr>
                        <a:t>設備の状態</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FFFFF"/>
                    </a:solidFill>
                  </a:tcPr>
                </a:tc>
                <a:tc>
                  <a:txBody>
                    <a:bodyPr/>
                    <a:lstStyle/>
                    <a:p>
                      <a:pPr indent="0" marL="0">
                        <a:buNone/>
                      </a:pPr>
                      <a:r>
                        <a:rPr lang="en-US" sz="1500" dirty="0">
                          <a:solidFill>
                            <a:srgbClr val="18202F"/>
                          </a:solidFill>
                        </a:rPr>
                        <a:t>更新の優先度</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FFFFF"/>
                    </a:solidFill>
                  </a:tcPr>
                </a:tc>
              </a:tr>
              <a:tr h="0">
                <a:tc>
                  <a:txBody>
                    <a:bodyPr/>
                    <a:lstStyle/>
                    <a:p>
                      <a:pPr indent="0" marL="0">
                        <a:buNone/>
                      </a:pPr>
                      <a:r>
                        <a:rPr lang="en-US" sz="1500" dirty="0">
                          <a:solidFill>
                            <a:srgbClr val="18202F"/>
                          </a:solidFill>
                        </a:rPr>
                        <a:t>工事できる時間・止められない区画</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1F6FC"/>
                    </a:solidFill>
                  </a:tcPr>
                </a:tc>
                <a:tc>
                  <a:txBody>
                    <a:bodyPr/>
                    <a:lstStyle/>
                    <a:p>
                      <a:pPr indent="0" marL="0">
                        <a:buNone/>
                      </a:pPr>
                      <a:r>
                        <a:rPr lang="en-US" sz="1500" dirty="0">
                          <a:solidFill>
                            <a:srgbClr val="18202F"/>
                          </a:solidFill>
                        </a:rPr>
                        <a:t>施工の方法と範囲</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1F6FC"/>
                    </a:solidFill>
                  </a:tcPr>
                </a:tc>
                <a:tc>
                  <a:txBody>
                    <a:bodyPr/>
                    <a:lstStyle/>
                    <a:p>
                      <a:pPr indent="0" marL="0">
                        <a:buNone/>
                      </a:pPr>
                      <a:r>
                        <a:rPr lang="en-US" sz="1500" dirty="0">
                          <a:solidFill>
                            <a:srgbClr val="18202F"/>
                          </a:solidFill>
                        </a:rPr>
                        <a:t>施工順と費用</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1F6FC"/>
                    </a:solidFill>
                  </a:tcPr>
                </a:tc>
              </a:tr>
              <a:tr h="0">
                <a:tc>
                  <a:txBody>
                    <a:bodyPr/>
                    <a:lstStyle/>
                    <a:p>
                      <a:pPr indent="0" marL="0">
                        <a:buNone/>
                      </a:pPr>
                      <a:r>
                        <a:rPr lang="en-US" sz="1500" dirty="0">
                          <a:solidFill>
                            <a:srgbClr val="18202F"/>
                          </a:solidFill>
                        </a:rPr>
                        <a:t>搬入経路・商品移動・入館と警備の条件</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FFFFF"/>
                    </a:solidFill>
                  </a:tcPr>
                </a:tc>
                <a:tc>
                  <a:txBody>
                    <a:bodyPr/>
                    <a:lstStyle/>
                    <a:p>
                      <a:pPr indent="0" marL="0">
                        <a:buNone/>
                      </a:pPr>
                      <a:r>
                        <a:rPr lang="en-US" sz="1500" dirty="0">
                          <a:solidFill>
                            <a:srgbClr val="18202F"/>
                          </a:solidFill>
                        </a:rPr>
                        <a:t>閉店後の作業の可否</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FFFFF"/>
                    </a:solidFill>
                  </a:tcPr>
                </a:tc>
                <a:tc>
                  <a:txBody>
                    <a:bodyPr/>
                    <a:lstStyle/>
                    <a:p>
                      <a:pPr indent="0" marL="0">
                        <a:buNone/>
                      </a:pPr>
                      <a:r>
                        <a:rPr lang="en-US" sz="1500" dirty="0">
                          <a:solidFill>
                            <a:srgbClr val="18202F"/>
                          </a:solidFill>
                        </a:rPr>
                        <a:t>工程と費用</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FFFFF"/>
                    </a:solidFill>
                  </a:tcPr>
                </a:tc>
              </a:tr>
              <a:tr h="0">
                <a:tc>
                  <a:txBody>
                    <a:bodyPr/>
                    <a:lstStyle/>
                    <a:p>
                      <a:pPr indent="0" marL="0">
                        <a:buNone/>
                      </a:pPr>
                      <a:r>
                        <a:rPr lang="en-US" sz="1500" dirty="0">
                          <a:solidFill>
                            <a:srgbClr val="18202F"/>
                          </a:solidFill>
                        </a:rPr>
                        <a:t>予算・補助金申請のご意向</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1F6FC"/>
                    </a:solidFill>
                  </a:tcPr>
                </a:tc>
                <a:tc>
                  <a:txBody>
                    <a:bodyPr/>
                    <a:lstStyle/>
                    <a:p>
                      <a:pPr indent="0" marL="0">
                        <a:buNone/>
                      </a:pPr>
                      <a:r>
                        <a:rPr lang="en-US" sz="1500" dirty="0">
                          <a:solidFill>
                            <a:srgbClr val="18202F"/>
                          </a:solidFill>
                        </a:rPr>
                        <a:t>資金の条件</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1F6FC"/>
                    </a:solidFill>
                  </a:tcPr>
                </a:tc>
                <a:tc>
                  <a:txBody>
                    <a:bodyPr/>
                    <a:lstStyle/>
                    <a:p>
                      <a:pPr indent="0" marL="0">
                        <a:buNone/>
                      </a:pPr>
                      <a:r>
                        <a:rPr lang="en-US" sz="1500" dirty="0">
                          <a:solidFill>
                            <a:srgbClr val="18202F"/>
                          </a:solidFill>
                        </a:rPr>
                        <a:t>更新の範囲と時期</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1F6FC"/>
                    </a:solidFill>
                  </a:tcPr>
                </a:tc>
              </a:tr>
            </a:tbl>
          </a:graphicData>
        </a:graphic>
      </p:graphicFrame>
      <p:sp>
        <p:nvSpPr>
          <p:cNvPr id="25" name="Slide Number Placeholder 0"/>
          <p:cNvSpPr>
            <a:spLocks noGrp="1"/>
          </p:cNvSpPr>
          <p:nvPr>
            <p:ph type="sldNum" sz="quarter" idx="4294967295"/>
          </p:nvPr>
        </p:nvSpPr>
        <p:spPr>
          <a:xfrm>
            <a:off x="11048695" y="6419088"/>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465061"/>
                </a:solidFill>
              </a:defRPr>
            </a:lvl1pPr>
          </a:lstStyle>
          <a:p>
            <a:pPr algn="r"/>
            <a:fld id="{F7021451-1387-4CA6-816F-3879F97B5CBC}" type="slidenum">
              <a:rPr b="0" lang="en-US"/>
              <a:t>6</a:t>
            </a:fld>
            <a:endParaRPr lang="en-US"/>
          </a:p>
        </p:txBody>
      </p:sp>
      <p:sp>
        <p:nvSpPr>
          <p:cNvPr id="26" name="Sample Label"/>
          <p:cNvSpPr txBox="1"/>
          <p:nvPr/>
        </p:nvSpPr>
        <p:spPr>
          <a:xfrm>
            <a:off x="502920" y="6355080"/>
            <a:ext cx="6309360" cy="384048"/>
          </a:xfrm>
          <a:prstGeom prst="rect">
            <a:avLst/>
          </a:prstGeom>
          <a:solidFill>
            <a:srgbClr val="FFFFFF"/>
          </a:solidFill>
        </p:spPr>
        <p:txBody>
          <a:bodyPr wrap="none" lIns="91440" tIns="0" rIns="91440" bIns="0" anchor="ctr"/>
          <a:lstStyle/>
          <a:p>
            <a:r>
              <a:rPr lang="ja-JP" sz="1800" b="1">
                <a:solidFill>
                  <a:srgbClr val="C00000"/>
                </a:solidFill>
              </a:rPr>
              <a:t>※AIZNOH WORKs で作成した架空会社のサンプルデータ</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02920" y="256032"/>
            <a:ext cx="11185855" cy="731520"/>
          </a:xfrm>
          <a:prstGeom prst="rect">
            <a:avLst/>
          </a:prstGeom>
          <a:noFill/>
          <a:ln/>
        </p:spPr>
        <p:txBody>
          <a:bodyPr wrap="square" rtlCol="0" anchor="ctr">
            <a:normAutofit/>
          </a:bodyPr>
          <a:lstStyle/>
          <a:p>
            <a:pPr indent="0" marL="0">
              <a:buNone/>
            </a:pPr>
            <a:r>
              <a:rPr lang="en-US" sz="2600" b="1" dirty="0">
                <a:solidFill>
                  <a:srgbClr val="174A85"/>
                </a:solidFill>
              </a:rPr>
              <a:t>電気の使い道：冷蔵・冷凍ケースが半分以上を占める推計</a:t>
            </a:r>
            <a:endParaRPr lang="en-US" sz="2600" dirty="0"/>
          </a:p>
        </p:txBody>
      </p:sp>
      <p:graphicFrame>
        <p:nvGraphicFramePr>
          <p:cNvPr id="3" name="Chart 0" descr=""/>
          <p:cNvGraphicFramePr/>
          <p:nvPr/>
        </p:nvGraphicFramePr>
        <p:xfrm>
          <a:off x="502920" y="1234440"/>
          <a:ext cx="6766560" cy="4663440"/>
        </p:xfrm>
        <a:graphic xmlns:a="http://schemas.openxmlformats.org/drawingml/2006/main">
          <a:graphicData uri="http://schemas.openxmlformats.org/drawingml/2006/chart">
            <c:chart xmlns:c="http://schemas.openxmlformats.org/drawingml/2006/chart" r:id="rId1"/>
          </a:graphicData>
        </a:graphic>
      </p:graphicFrame>
      <p:sp>
        <p:nvSpPr>
          <p:cNvPr id="4" name="Text 1"/>
          <p:cNvSpPr/>
          <p:nvPr/>
        </p:nvSpPr>
        <p:spPr>
          <a:xfrm>
            <a:off x="502920" y="5897880"/>
            <a:ext cx="6766560" cy="365760"/>
          </a:xfrm>
          <a:prstGeom prst="rect">
            <a:avLst/>
          </a:prstGeom>
          <a:noFill/>
          <a:ln/>
        </p:spPr>
        <p:txBody>
          <a:bodyPr wrap="square" lIns="1016" tIns="1016" rIns="1016" bIns="1016" rtlCol="0" anchor="t"/>
          <a:lstStyle/>
          <a:p>
            <a:pPr indent="0" marL="0">
              <a:buNone/>
            </a:pPr>
            <a:r>
              <a:rPr lang="en-US" sz="1100" dirty="0">
                <a:solidFill>
                  <a:srgbClr val="7A4D00"/>
                </a:solidFill>
              </a:rPr>
              <a:t>*店舗合計・当社の推計</a:t>
            </a:r>
            <a:endParaRPr lang="en-US" sz="1100" dirty="0"/>
          </a:p>
        </p:txBody>
      </p:sp>
      <p:sp>
        <p:nvSpPr>
          <p:cNvPr id="5" name="Shape 2"/>
          <p:cNvSpPr/>
          <p:nvPr/>
        </p:nvSpPr>
        <p:spPr>
          <a:xfrm>
            <a:off x="7498080" y="1234440"/>
            <a:ext cx="4190695" cy="4663440"/>
          </a:xfrm>
          <a:prstGeom prst="roundRect">
            <a:avLst>
              <a:gd name="adj" fmla="val 1309"/>
            </a:avLst>
          </a:prstGeom>
          <a:solidFill>
            <a:srgbClr val="F1F6FC"/>
          </a:solidFill>
          <a:ln w="12700">
            <a:solidFill>
              <a:srgbClr val="F1F6FC"/>
            </a:solidFill>
            <a:prstDash val="solid"/>
          </a:ln>
        </p:spPr>
      </p:sp>
      <p:sp>
        <p:nvSpPr>
          <p:cNvPr id="6" name="Text 3"/>
          <p:cNvSpPr/>
          <p:nvPr/>
        </p:nvSpPr>
        <p:spPr>
          <a:xfrm>
            <a:off x="7635240" y="1325880"/>
            <a:ext cx="3916375" cy="4480560"/>
          </a:xfrm>
          <a:prstGeom prst="rect">
            <a:avLst/>
          </a:prstGeom>
          <a:noFill/>
          <a:ln/>
        </p:spPr>
        <p:txBody>
          <a:bodyPr wrap="square" lIns="1016" tIns="1016" rIns="1016" bIns="1016" rtlCol="0" anchor="t"/>
          <a:lstStyle/>
          <a:p>
            <a:pPr marL="228600" indent="-228600">
              <a:spcAft>
                <a:spcPts val="800"/>
              </a:spcAft>
              <a:buSzPct val="100000"/>
              <a:buChar char="•"/>
            </a:pPr>
            <a:r>
              <a:rPr lang="en-US" sz="1500" dirty="0">
                <a:solidFill>
                  <a:srgbClr val="18202F"/>
                </a:solidFill>
              </a:rPr>
              <a:t>冷蔵・冷凍ケースが約*%と最も大きい推計</a:t>
            </a:r>
            <a:endParaRPr lang="en-US" sz="1500" dirty="0"/>
          </a:p>
          <a:p>
            <a:pPr marL="228600" indent="-228600">
              <a:spcAft>
                <a:spcPts val="800"/>
              </a:spcAft>
              <a:buSzPct val="100000"/>
              <a:buChar char="•"/>
            </a:pPr>
            <a:r>
              <a:rPr lang="en-US" sz="1500" dirty="0">
                <a:solidFill>
                  <a:srgbClr val="18202F"/>
                </a:solidFill>
              </a:rPr>
              <a:t>実測を優先する設備を判断する材料として使う</a:t>
            </a:r>
            <a:endParaRPr lang="en-US" sz="1500" dirty="0"/>
          </a:p>
        </p:txBody>
      </p:sp>
      <p:sp>
        <p:nvSpPr>
          <p:cNvPr id="25" name="Slide Number Placeholder 0"/>
          <p:cNvSpPr>
            <a:spLocks noGrp="1"/>
          </p:cNvSpPr>
          <p:nvPr>
            <p:ph type="sldNum" sz="quarter" idx="4294967295"/>
          </p:nvPr>
        </p:nvSpPr>
        <p:spPr>
          <a:xfrm>
            <a:off x="11048695" y="6419088"/>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465061"/>
                </a:solidFill>
              </a:defRPr>
            </a:lvl1pPr>
          </a:lstStyle>
          <a:p>
            <a:pPr algn="r"/>
            <a:fld id="{F7021451-1387-4CA6-816F-3879F97B5CBC}" type="slidenum">
              <a:rPr b="0" lang="en-US"/>
              <a:t>7</a:t>
            </a:fld>
            <a:endParaRPr lang="en-US"/>
          </a:p>
        </p:txBody>
      </p:sp>
      <p:sp>
        <p:nvSpPr>
          <p:cNvPr id="26" name="Sample Label"/>
          <p:cNvSpPr txBox="1"/>
          <p:nvPr/>
        </p:nvSpPr>
        <p:spPr>
          <a:xfrm>
            <a:off x="502920" y="6355080"/>
            <a:ext cx="6309360" cy="384048"/>
          </a:xfrm>
          <a:prstGeom prst="rect">
            <a:avLst/>
          </a:prstGeom>
          <a:solidFill>
            <a:srgbClr val="FFFFFF"/>
          </a:solidFill>
        </p:spPr>
        <p:txBody>
          <a:bodyPr wrap="none" lIns="91440" tIns="0" rIns="91440" bIns="0" anchor="ctr"/>
          <a:lstStyle/>
          <a:p>
            <a:r>
              <a:rPr lang="ja-JP" sz="1800" b="1">
                <a:solidFill>
                  <a:srgbClr val="C00000"/>
                </a:solidFill>
              </a:rPr>
              <a:t>※AIZNOH WORKs で作成した架空会社のサンプルデータ</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02920" y="256032"/>
            <a:ext cx="11185855" cy="731520"/>
          </a:xfrm>
          <a:prstGeom prst="rect">
            <a:avLst/>
          </a:prstGeom>
          <a:noFill/>
          <a:ln/>
        </p:spPr>
        <p:txBody>
          <a:bodyPr wrap="square" rtlCol="0" anchor="ctr">
            <a:normAutofit/>
          </a:bodyPr>
          <a:lstStyle/>
          <a:p>
            <a:pPr indent="0" marL="0">
              <a:buNone/>
            </a:pPr>
            <a:r>
              <a:rPr lang="en-US" sz="2600" b="1" dirty="0">
                <a:solidFill>
                  <a:srgbClr val="174A85"/>
                </a:solidFill>
              </a:rPr>
              <a:t>影響の試算：冷蔵ケースは削減率で回収年数が大きく変わる</a:t>
            </a:r>
            <a:endParaRPr lang="en-US" sz="26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502920" y="1234440"/>
          <a:ext cx="11185855" cy="914400"/>
        </p:xfrm>
        <a:graphic>
          <a:graphicData uri="http://schemas.openxmlformats.org/drawingml/2006/table">
            <a:tbl>
              <a:tblPr/>
              <a:tblGrid>
                <a:gridCol w="2237171"/>
                <a:gridCol w="2237171"/>
                <a:gridCol w="2237171"/>
                <a:gridCol w="2237171"/>
                <a:gridCol w="2237171"/>
              </a:tblGrid>
              <a:tr h="0">
                <a:tc>
                  <a:txBody>
                    <a:bodyPr/>
                    <a:lstStyle/>
                    <a:p>
                      <a:pPr indent="0" marL="0">
                        <a:buNone/>
                      </a:pPr>
                      <a:r>
                        <a:rPr lang="en-US" sz="1500" b="1" dirty="0">
                          <a:solidFill>
                            <a:srgbClr val="FFFFFF"/>
                          </a:solidFill>
                        </a:rPr>
                        <a:t>更新</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1F5FA8"/>
                    </a:solidFill>
                  </a:tcPr>
                </a:tc>
                <a:tc>
                  <a:txBody>
                    <a:bodyPr/>
                    <a:lstStyle/>
                    <a:p>
                      <a:pPr indent="0" marL="0">
                        <a:buNone/>
                      </a:pPr>
                      <a:r>
                        <a:rPr lang="en-US" sz="1500" b="1" dirty="0">
                          <a:solidFill>
                            <a:srgbClr val="FFFFFF"/>
                          </a:solidFill>
                        </a:rPr>
                        <a:t>年間対象電気代</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1F5FA8"/>
                    </a:solidFill>
                  </a:tcPr>
                </a:tc>
                <a:tc>
                  <a:txBody>
                    <a:bodyPr/>
                    <a:lstStyle/>
                    <a:p>
                      <a:pPr indent="0" marL="0">
                        <a:buNone/>
                      </a:pPr>
                      <a:r>
                        <a:rPr lang="en-US" sz="1500" b="1" dirty="0">
                          <a:solidFill>
                            <a:srgbClr val="FFFFFF"/>
                          </a:solidFill>
                        </a:rPr>
                        <a:t>削減率</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1F5FA8"/>
                    </a:solidFill>
                  </a:tcPr>
                </a:tc>
                <a:tc>
                  <a:txBody>
                    <a:bodyPr/>
                    <a:lstStyle/>
                    <a:p>
                      <a:pPr indent="0" marL="0">
                        <a:buNone/>
                      </a:pPr>
                      <a:r>
                        <a:rPr lang="en-US" sz="1500" b="1" dirty="0">
                          <a:solidFill>
                            <a:srgbClr val="FFFFFF"/>
                          </a:solidFill>
                        </a:rPr>
                        <a:t>年間削減額</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1F5FA8"/>
                    </a:solidFill>
                  </a:tcPr>
                </a:tc>
                <a:tc>
                  <a:txBody>
                    <a:bodyPr/>
                    <a:lstStyle/>
                    <a:p>
                      <a:pPr indent="0" marL="0">
                        <a:buNone/>
                      </a:pPr>
                      <a:r>
                        <a:rPr lang="en-US" sz="1500" b="1" dirty="0">
                          <a:solidFill>
                            <a:srgbClr val="FFFFFF"/>
                          </a:solidFill>
                        </a:rPr>
                        <a:t>単純回収</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1F5FA8"/>
                    </a:solidFill>
                  </a:tcPr>
                </a:tc>
              </a:tr>
              <a:tr h="0">
                <a:tc>
                  <a:txBody>
                    <a:bodyPr/>
                    <a:lstStyle/>
                    <a:p>
                      <a:pPr indent="0" marL="0">
                        <a:buNone/>
                      </a:pPr>
                      <a:r>
                        <a:rPr lang="en-US" sz="1500" dirty="0">
                          <a:solidFill>
                            <a:srgbClr val="18202F"/>
                          </a:solidFill>
                        </a:rPr>
                        <a:t>LED照明（概算約*万円）</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FFFFF"/>
                    </a:solidFill>
                  </a:tcPr>
                </a:tc>
                <a:tc>
                  <a:txBody>
                    <a:bodyPr/>
                    <a:lstStyle/>
                    <a:p>
                      <a:pPr indent="0" marL="0">
                        <a:buNone/>
                      </a:pPr>
                      <a:r>
                        <a:rPr lang="en-US" sz="1500" dirty="0">
                          <a:solidFill>
                            <a:srgbClr val="18202F"/>
                          </a:solidFill>
                        </a:rPr>
                        <a:t>約*万円</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FFFFF"/>
                    </a:solidFill>
                  </a:tcPr>
                </a:tc>
                <a:tc>
                  <a:txBody>
                    <a:bodyPr/>
                    <a:lstStyle/>
                    <a:p>
                      <a:pPr indent="0" marL="0">
                        <a:buNone/>
                      </a:pPr>
                      <a:r>
                        <a:rPr lang="en-US" sz="1500" dirty="0">
                          <a:solidFill>
                            <a:srgbClr val="18202F"/>
                          </a:solidFill>
                        </a:rPr>
                        <a:t>*%</a:t>
                      </a:r>
                      <a:pPr indent="0" marL="0">
                        <a:buNone/>
                      </a:pPr>
                      <a:r>
                        <a:rPr lang="en-US" sz="1500" b="1" dirty="0">
                          <a:solidFill>
                            <a:srgbClr val="7A4D00"/>
                          </a:solidFill>
                        </a:rPr>
                        <a:t>（仮定）</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FFFFF"/>
                    </a:solidFill>
                  </a:tcPr>
                </a:tc>
                <a:tc>
                  <a:txBody>
                    <a:bodyPr/>
                    <a:lstStyle/>
                    <a:p>
                      <a:pPr indent="0" marL="0">
                        <a:buNone/>
                      </a:pPr>
                      <a:r>
                        <a:rPr lang="en-US" sz="1500" dirty="0">
                          <a:solidFill>
                            <a:srgbClr val="18202F"/>
                          </a:solidFill>
                        </a:rPr>
                        <a:t>約*万円</a:t>
                      </a:r>
                      <a:pPr indent="0" marL="0">
                        <a:buNone/>
                      </a:pPr>
                      <a:r>
                        <a:rPr lang="en-US" sz="1500" b="1" dirty="0">
                          <a:solidFill>
                            <a:srgbClr val="7A4D00"/>
                          </a:solidFill>
                        </a:rPr>
                        <a:t>（仮定）</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FFFFF"/>
                    </a:solidFill>
                  </a:tcPr>
                </a:tc>
                <a:tc>
                  <a:txBody>
                    <a:bodyPr/>
                    <a:lstStyle/>
                    <a:p>
                      <a:pPr indent="0" marL="0">
                        <a:buNone/>
                      </a:pPr>
                      <a:r>
                        <a:rPr lang="en-US" sz="1500" dirty="0">
                          <a:solidFill>
                            <a:srgbClr val="18202F"/>
                          </a:solidFill>
                        </a:rPr>
                        <a:t>約*年</a:t>
                      </a:r>
                      <a:pPr indent="0" marL="0">
                        <a:buNone/>
                      </a:pPr>
                      <a:r>
                        <a:rPr lang="en-US" sz="1500" b="1" dirty="0">
                          <a:solidFill>
                            <a:srgbClr val="7A4D00"/>
                          </a:solidFill>
                        </a:rPr>
                        <a:t>（仮定）</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FFFFF"/>
                    </a:solidFill>
                  </a:tcPr>
                </a:tc>
              </a:tr>
              <a:tr h="0">
                <a:tc>
                  <a:txBody>
                    <a:bodyPr/>
                    <a:lstStyle/>
                    <a:p>
                      <a:pPr indent="0" marL="0">
                        <a:buNone/>
                      </a:pPr>
                      <a:r>
                        <a:rPr lang="en-US" sz="1500" dirty="0">
                          <a:solidFill>
                            <a:srgbClr val="18202F"/>
                          </a:solidFill>
                        </a:rPr>
                        <a:t>冷蔵ケース（概算約*万円）</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1F6FC"/>
                    </a:solidFill>
                  </a:tcPr>
                </a:tc>
                <a:tc>
                  <a:txBody>
                    <a:bodyPr/>
                    <a:lstStyle/>
                    <a:p>
                      <a:pPr indent="0" marL="0">
                        <a:buNone/>
                      </a:pPr>
                      <a:r>
                        <a:rPr lang="en-US" sz="1500" dirty="0">
                          <a:solidFill>
                            <a:srgbClr val="18202F"/>
                          </a:solidFill>
                        </a:rPr>
                        <a:t>約*万円</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1F6FC"/>
                    </a:solidFill>
                  </a:tcPr>
                </a:tc>
                <a:tc>
                  <a:txBody>
                    <a:bodyPr/>
                    <a:lstStyle/>
                    <a:p>
                      <a:pPr indent="0" marL="0">
                        <a:buNone/>
                      </a:pPr>
                      <a:r>
                        <a:rPr lang="en-US" sz="1500" dirty="0">
                          <a:solidFill>
                            <a:srgbClr val="18202F"/>
                          </a:solidFill>
                        </a:rPr>
                        <a:t>*%</a:t>
                      </a:r>
                      <a:pPr indent="0" marL="0">
                        <a:buNone/>
                      </a:pPr>
                      <a:r>
                        <a:rPr lang="en-US" sz="1500" b="1" dirty="0">
                          <a:solidFill>
                            <a:srgbClr val="7A4D00"/>
                          </a:solidFill>
                        </a:rPr>
                        <a:t>（仮定）</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1F6FC"/>
                    </a:solidFill>
                  </a:tcPr>
                </a:tc>
                <a:tc>
                  <a:txBody>
                    <a:bodyPr/>
                    <a:lstStyle/>
                    <a:p>
                      <a:pPr indent="0" marL="0">
                        <a:buNone/>
                      </a:pPr>
                      <a:r>
                        <a:rPr lang="en-US" sz="1500" dirty="0">
                          <a:solidFill>
                            <a:srgbClr val="18202F"/>
                          </a:solidFill>
                        </a:rPr>
                        <a:t>約*万円</a:t>
                      </a:r>
                      <a:pPr indent="0" marL="0">
                        <a:buNone/>
                      </a:pPr>
                      <a:r>
                        <a:rPr lang="en-US" sz="1500" b="1" dirty="0">
                          <a:solidFill>
                            <a:srgbClr val="7A4D00"/>
                          </a:solidFill>
                        </a:rPr>
                        <a:t>（仮定）</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1F6FC"/>
                    </a:solidFill>
                  </a:tcPr>
                </a:tc>
                <a:tc>
                  <a:txBody>
                    <a:bodyPr/>
                    <a:lstStyle/>
                    <a:p>
                      <a:pPr indent="0" marL="0">
                        <a:buNone/>
                      </a:pPr>
                      <a:r>
                        <a:rPr lang="en-US" sz="1500" dirty="0">
                          <a:solidFill>
                            <a:srgbClr val="18202F"/>
                          </a:solidFill>
                        </a:rPr>
                        <a:t>約*年</a:t>
                      </a:r>
                      <a:pPr indent="0" marL="0">
                        <a:buNone/>
                      </a:pPr>
                      <a:r>
                        <a:rPr lang="en-US" sz="1500" b="1" dirty="0">
                          <a:solidFill>
                            <a:srgbClr val="7A4D00"/>
                          </a:solidFill>
                        </a:rPr>
                        <a:t>（仮定）</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1F6FC"/>
                    </a:solidFill>
                  </a:tcPr>
                </a:tc>
              </a:tr>
              <a:tr h="0">
                <a:tc>
                  <a:txBody>
                    <a:bodyPr/>
                    <a:lstStyle/>
                    <a:p>
                      <a:pPr indent="0" marL="0">
                        <a:buNone/>
                      </a:pPr>
                      <a:r>
                        <a:rPr lang="en-US" sz="1500" dirty="0">
                          <a:solidFill>
                            <a:srgbClr val="18202F"/>
                          </a:solidFill>
                        </a:rPr>
                        <a:t>冷蔵ケース（概算約*万円）</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FFFFF"/>
                    </a:solidFill>
                  </a:tcPr>
                </a:tc>
                <a:tc>
                  <a:txBody>
                    <a:bodyPr/>
                    <a:lstStyle/>
                    <a:p>
                      <a:pPr indent="0" marL="0">
                        <a:buNone/>
                      </a:pPr>
                      <a:r>
                        <a:rPr lang="en-US" sz="1500" dirty="0">
                          <a:solidFill>
                            <a:srgbClr val="18202F"/>
                          </a:solidFill>
                        </a:rPr>
                        <a:t>約*万円</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FFFFF"/>
                    </a:solidFill>
                  </a:tcPr>
                </a:tc>
                <a:tc>
                  <a:txBody>
                    <a:bodyPr/>
                    <a:lstStyle/>
                    <a:p>
                      <a:pPr indent="0" marL="0">
                        <a:buNone/>
                      </a:pPr>
                      <a:r>
                        <a:rPr lang="en-US" sz="1500" dirty="0">
                          <a:solidFill>
                            <a:srgbClr val="18202F"/>
                          </a:solidFill>
                        </a:rPr>
                        <a:t>*%</a:t>
                      </a:r>
                      <a:pPr indent="0" marL="0">
                        <a:buNone/>
                      </a:pPr>
                      <a:r>
                        <a:rPr lang="en-US" sz="1500" b="1" dirty="0">
                          <a:solidFill>
                            <a:srgbClr val="7A4D00"/>
                          </a:solidFill>
                        </a:rPr>
                        <a:t>（仮定）</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FFFFF"/>
                    </a:solidFill>
                  </a:tcPr>
                </a:tc>
                <a:tc>
                  <a:txBody>
                    <a:bodyPr/>
                    <a:lstStyle/>
                    <a:p>
                      <a:pPr indent="0" marL="0">
                        <a:buNone/>
                      </a:pPr>
                      <a:r>
                        <a:rPr lang="en-US" sz="1500" dirty="0">
                          <a:solidFill>
                            <a:srgbClr val="18202F"/>
                          </a:solidFill>
                        </a:rPr>
                        <a:t>約*万円</a:t>
                      </a:r>
                      <a:pPr indent="0" marL="0">
                        <a:buNone/>
                      </a:pPr>
                      <a:r>
                        <a:rPr lang="en-US" sz="1500" b="1" dirty="0">
                          <a:solidFill>
                            <a:srgbClr val="7A4D00"/>
                          </a:solidFill>
                        </a:rPr>
                        <a:t>（仮定）</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FFFFF"/>
                    </a:solidFill>
                  </a:tcPr>
                </a:tc>
                <a:tc>
                  <a:txBody>
                    <a:bodyPr/>
                    <a:lstStyle/>
                    <a:p>
                      <a:pPr indent="0" marL="0">
                        <a:buNone/>
                      </a:pPr>
                      <a:r>
                        <a:rPr lang="en-US" sz="1500" dirty="0">
                          <a:solidFill>
                            <a:srgbClr val="18202F"/>
                          </a:solidFill>
                        </a:rPr>
                        <a:t>約*年</a:t>
                      </a:r>
                      <a:pPr indent="0" marL="0">
                        <a:buNone/>
                      </a:pPr>
                      <a:r>
                        <a:rPr lang="en-US" sz="1500" b="1" dirty="0">
                          <a:solidFill>
                            <a:srgbClr val="7A4D00"/>
                          </a:solidFill>
                        </a:rPr>
                        <a:t>（仮定）</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11048695" y="6419088"/>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465061"/>
                </a:solidFill>
              </a:defRPr>
            </a:lvl1pPr>
          </a:lstStyle>
          <a:p>
            <a:pPr algn="r"/>
            <a:fld id="{F7021451-1387-4CA6-816F-3879F97B5CBC}" type="slidenum">
              <a:rPr b="0" lang="en-US"/>
              <a:t>8</a:t>
            </a:fld>
            <a:endParaRPr lang="en-US"/>
          </a:p>
        </p:txBody>
      </p:sp>
      <p:sp>
        <p:nvSpPr>
          <p:cNvPr id="26" name="Sample Label"/>
          <p:cNvSpPr txBox="1"/>
          <p:nvPr/>
        </p:nvSpPr>
        <p:spPr>
          <a:xfrm>
            <a:off x="502920" y="6355080"/>
            <a:ext cx="6309360" cy="384048"/>
          </a:xfrm>
          <a:prstGeom prst="rect">
            <a:avLst/>
          </a:prstGeom>
          <a:solidFill>
            <a:srgbClr val="FFFFFF"/>
          </a:solidFill>
        </p:spPr>
        <p:txBody>
          <a:bodyPr wrap="none" lIns="91440" tIns="0" rIns="91440" bIns="0" anchor="ctr"/>
          <a:lstStyle/>
          <a:p>
            <a:r>
              <a:rPr lang="ja-JP" sz="1800" b="1">
                <a:solidFill>
                  <a:srgbClr val="C00000"/>
                </a:solidFill>
              </a:rPr>
              <a:t>※AIZNOH WORKs で作成した架空会社のサンプルデータ</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02920" y="256032"/>
            <a:ext cx="11185855" cy="731520"/>
          </a:xfrm>
          <a:prstGeom prst="rect">
            <a:avLst/>
          </a:prstGeom>
          <a:noFill/>
          <a:ln/>
        </p:spPr>
        <p:txBody>
          <a:bodyPr wrap="square" rtlCol="0" anchor="ctr">
            <a:normAutofit/>
          </a:bodyPr>
          <a:lstStyle/>
          <a:p>
            <a:pPr indent="0" marL="0">
              <a:buNone/>
            </a:pPr>
            <a:r>
              <a:rPr lang="en-US" sz="2600" b="1" dirty="0">
                <a:solidFill>
                  <a:srgbClr val="174A85"/>
                </a:solidFill>
              </a:rPr>
              <a:t>改善案：費用と売場への影響を抑えて段階的に進める</a:t>
            </a:r>
            <a:endParaRPr lang="en-US" sz="2600" dirty="0"/>
          </a:p>
        </p:txBody>
      </p:sp>
      <p:sp>
        <p:nvSpPr>
          <p:cNvPr id="3" name="Shape 1"/>
          <p:cNvSpPr/>
          <p:nvPr/>
        </p:nvSpPr>
        <p:spPr>
          <a:xfrm>
            <a:off x="502920" y="1977644"/>
            <a:ext cx="2590724" cy="3171190"/>
          </a:xfrm>
          <a:prstGeom prst="roundRect">
            <a:avLst>
              <a:gd name="adj" fmla="val 2118"/>
            </a:avLst>
          </a:prstGeom>
          <a:solidFill>
            <a:srgbClr val="E8F0FA"/>
          </a:solidFill>
          <a:ln w="12700">
            <a:solidFill>
              <a:srgbClr val="E8F0FA"/>
            </a:solidFill>
            <a:prstDash val="solid"/>
          </a:ln>
        </p:spPr>
      </p:sp>
      <p:sp>
        <p:nvSpPr>
          <p:cNvPr id="4" name="Shape 2"/>
          <p:cNvSpPr/>
          <p:nvPr/>
        </p:nvSpPr>
        <p:spPr>
          <a:xfrm>
            <a:off x="502920" y="1977644"/>
            <a:ext cx="2590724" cy="128016"/>
          </a:xfrm>
          <a:prstGeom prst="rect">
            <a:avLst/>
          </a:prstGeom>
          <a:solidFill>
            <a:srgbClr val="1F5FA8"/>
          </a:solidFill>
          <a:ln w="12700">
            <a:solidFill>
              <a:srgbClr val="1F5FA8"/>
            </a:solidFill>
            <a:prstDash val="solid"/>
          </a:ln>
        </p:spPr>
      </p:sp>
      <p:sp>
        <p:nvSpPr>
          <p:cNvPr id="5" name="Text 3"/>
          <p:cNvSpPr/>
          <p:nvPr/>
        </p:nvSpPr>
        <p:spPr>
          <a:xfrm>
            <a:off x="640080" y="2251964"/>
            <a:ext cx="2316404" cy="873760"/>
          </a:xfrm>
          <a:prstGeom prst="rect">
            <a:avLst/>
          </a:prstGeom>
          <a:noFill/>
          <a:ln/>
        </p:spPr>
        <p:txBody>
          <a:bodyPr wrap="square" lIns="1016" tIns="1016" rIns="1016" bIns="1016" rtlCol="0" anchor="t">
            <a:normAutofit/>
          </a:bodyPr>
          <a:lstStyle/>
          <a:p>
            <a:pPr indent="0" marL="0">
              <a:buNone/>
            </a:pPr>
            <a:r>
              <a:rPr lang="en-US" sz="2000" b="1" dirty="0">
                <a:solidFill>
                  <a:srgbClr val="1F5FA8"/>
                </a:solidFill>
              </a:rPr>
              <a:t>LED照明の先行検討</a:t>
            </a:r>
            <a:endParaRPr lang="en-US" sz="2000" dirty="0"/>
          </a:p>
        </p:txBody>
      </p:sp>
      <p:sp>
        <p:nvSpPr>
          <p:cNvPr id="6" name="Text 4"/>
          <p:cNvSpPr/>
          <p:nvPr/>
        </p:nvSpPr>
        <p:spPr>
          <a:xfrm>
            <a:off x="640080" y="3125724"/>
            <a:ext cx="2316404" cy="1885950"/>
          </a:xfrm>
          <a:prstGeom prst="rect">
            <a:avLst/>
          </a:prstGeom>
          <a:noFill/>
          <a:ln/>
        </p:spPr>
        <p:txBody>
          <a:bodyPr wrap="square" lIns="1016" tIns="1016" rIns="1016" bIns="1016" rtlCol="0" anchor="t">
            <a:normAutofit/>
          </a:bodyPr>
          <a:lstStyle/>
          <a:p>
            <a:pPr indent="0" marL="0">
              <a:spcAft>
                <a:spcPts val="600"/>
              </a:spcAft>
              <a:buNone/>
            </a:pPr>
            <a:r>
              <a:rPr lang="en-US" sz="1800" dirty="0">
                <a:solidFill>
                  <a:srgbClr val="18202F"/>
                </a:solidFill>
              </a:rPr>
              <a:t>蛍光灯約*本をLEDへ。仮定では回収が比較的短いですが、順番は実測で変わりえます。</a:t>
            </a:r>
            <a:endParaRPr lang="en-US" sz="1800" dirty="0"/>
          </a:p>
        </p:txBody>
      </p:sp>
      <p:sp>
        <p:nvSpPr>
          <p:cNvPr id="7" name="Shape 5"/>
          <p:cNvSpPr/>
          <p:nvPr/>
        </p:nvSpPr>
        <p:spPr>
          <a:xfrm>
            <a:off x="3367964" y="1977644"/>
            <a:ext cx="2590724" cy="3171190"/>
          </a:xfrm>
          <a:prstGeom prst="roundRect">
            <a:avLst>
              <a:gd name="adj" fmla="val 2118"/>
            </a:avLst>
          </a:prstGeom>
          <a:solidFill>
            <a:srgbClr val="F2FAF7"/>
          </a:solidFill>
          <a:ln w="12700">
            <a:solidFill>
              <a:srgbClr val="F2FAF7"/>
            </a:solidFill>
            <a:prstDash val="solid"/>
          </a:ln>
        </p:spPr>
      </p:sp>
      <p:sp>
        <p:nvSpPr>
          <p:cNvPr id="8" name="Shape 6"/>
          <p:cNvSpPr/>
          <p:nvPr/>
        </p:nvSpPr>
        <p:spPr>
          <a:xfrm>
            <a:off x="3367964" y="1977644"/>
            <a:ext cx="2590724" cy="128016"/>
          </a:xfrm>
          <a:prstGeom prst="rect">
            <a:avLst/>
          </a:prstGeom>
          <a:solidFill>
            <a:srgbClr val="2A8F7A"/>
          </a:solidFill>
          <a:ln w="12700">
            <a:solidFill>
              <a:srgbClr val="2A8F7A"/>
            </a:solidFill>
            <a:prstDash val="solid"/>
          </a:ln>
        </p:spPr>
      </p:sp>
      <p:sp>
        <p:nvSpPr>
          <p:cNvPr id="9" name="Text 7"/>
          <p:cNvSpPr/>
          <p:nvPr/>
        </p:nvSpPr>
        <p:spPr>
          <a:xfrm>
            <a:off x="3505124" y="2251964"/>
            <a:ext cx="2316404" cy="873760"/>
          </a:xfrm>
          <a:prstGeom prst="rect">
            <a:avLst/>
          </a:prstGeom>
          <a:noFill/>
          <a:ln/>
        </p:spPr>
        <p:txBody>
          <a:bodyPr wrap="square" lIns="1016" tIns="1016" rIns="1016" bIns="1016" rtlCol="0" anchor="t">
            <a:normAutofit/>
          </a:bodyPr>
          <a:lstStyle/>
          <a:p>
            <a:pPr indent="0" marL="0">
              <a:buNone/>
            </a:pPr>
            <a:r>
              <a:rPr lang="en-US" sz="2000" b="1" dirty="0">
                <a:solidFill>
                  <a:srgbClr val="2A8F7A"/>
                </a:solidFill>
              </a:rPr>
              <a:t>冷蔵ケースの段階更新</a:t>
            </a:r>
            <a:endParaRPr lang="en-US" sz="2000" dirty="0"/>
          </a:p>
        </p:txBody>
      </p:sp>
      <p:sp>
        <p:nvSpPr>
          <p:cNvPr id="10" name="Text 8"/>
          <p:cNvSpPr/>
          <p:nvPr/>
        </p:nvSpPr>
        <p:spPr>
          <a:xfrm>
            <a:off x="3505124" y="3125724"/>
            <a:ext cx="2316404" cy="1885950"/>
          </a:xfrm>
          <a:prstGeom prst="rect">
            <a:avLst/>
          </a:prstGeom>
          <a:noFill/>
          <a:ln/>
        </p:spPr>
        <p:txBody>
          <a:bodyPr wrap="square" lIns="1016" tIns="1016" rIns="1016" bIns="1016" rtlCol="0" anchor="t">
            <a:normAutofit/>
          </a:bodyPr>
          <a:lstStyle/>
          <a:p>
            <a:pPr indent="0" marL="0">
              <a:spcAft>
                <a:spcPts val="600"/>
              </a:spcAft>
              <a:buNone/>
            </a:pPr>
            <a:r>
              <a:rPr lang="en-US" sz="1800" dirty="0">
                <a:solidFill>
                  <a:srgbClr val="18202F"/>
                </a:solidFill>
              </a:rPr>
              <a:t>扉付き・省エネ型へ。*年以上のオープン型が多く、効果を確かめて範囲を決めます。</a:t>
            </a:r>
            <a:endParaRPr lang="en-US" sz="1800" dirty="0"/>
          </a:p>
        </p:txBody>
      </p:sp>
      <p:sp>
        <p:nvSpPr>
          <p:cNvPr id="11" name="Shape 9"/>
          <p:cNvSpPr/>
          <p:nvPr/>
        </p:nvSpPr>
        <p:spPr>
          <a:xfrm>
            <a:off x="6233008" y="1977644"/>
            <a:ext cx="2590724" cy="3171190"/>
          </a:xfrm>
          <a:prstGeom prst="roundRect">
            <a:avLst>
              <a:gd name="adj" fmla="val 2118"/>
            </a:avLst>
          </a:prstGeom>
          <a:solidFill>
            <a:srgbClr val="E8F5E9"/>
          </a:solidFill>
          <a:ln w="12700">
            <a:solidFill>
              <a:srgbClr val="E8F5E9"/>
            </a:solidFill>
            <a:prstDash val="solid"/>
          </a:ln>
        </p:spPr>
      </p:sp>
      <p:sp>
        <p:nvSpPr>
          <p:cNvPr id="12" name="Shape 10"/>
          <p:cNvSpPr/>
          <p:nvPr/>
        </p:nvSpPr>
        <p:spPr>
          <a:xfrm>
            <a:off x="6233008" y="1977644"/>
            <a:ext cx="2590724" cy="128016"/>
          </a:xfrm>
          <a:prstGeom prst="rect">
            <a:avLst/>
          </a:prstGeom>
          <a:solidFill>
            <a:srgbClr val="1B5E20"/>
          </a:solidFill>
          <a:ln w="12700">
            <a:solidFill>
              <a:srgbClr val="1B5E20"/>
            </a:solidFill>
            <a:prstDash val="solid"/>
          </a:ln>
        </p:spPr>
      </p:sp>
      <p:sp>
        <p:nvSpPr>
          <p:cNvPr id="13" name="Text 11"/>
          <p:cNvSpPr/>
          <p:nvPr/>
        </p:nvSpPr>
        <p:spPr>
          <a:xfrm>
            <a:off x="6370168" y="2251964"/>
            <a:ext cx="2316404" cy="873760"/>
          </a:xfrm>
          <a:prstGeom prst="rect">
            <a:avLst/>
          </a:prstGeom>
          <a:noFill/>
          <a:ln/>
        </p:spPr>
        <p:txBody>
          <a:bodyPr wrap="square" lIns="1016" tIns="1016" rIns="1016" bIns="1016" rtlCol="0" anchor="t">
            <a:normAutofit/>
          </a:bodyPr>
          <a:lstStyle/>
          <a:p>
            <a:pPr indent="0" marL="0">
              <a:buNone/>
            </a:pPr>
            <a:r>
              <a:rPr lang="en-US" sz="2000" b="1" dirty="0">
                <a:solidFill>
                  <a:srgbClr val="1B5E20"/>
                </a:solidFill>
              </a:rPr>
              <a:t>区画・店舗ごとの施工</a:t>
            </a:r>
            <a:endParaRPr lang="en-US" sz="2000" dirty="0"/>
          </a:p>
        </p:txBody>
      </p:sp>
      <p:sp>
        <p:nvSpPr>
          <p:cNvPr id="14" name="Text 12"/>
          <p:cNvSpPr/>
          <p:nvPr/>
        </p:nvSpPr>
        <p:spPr>
          <a:xfrm>
            <a:off x="6370168" y="3125724"/>
            <a:ext cx="2316404" cy="1885950"/>
          </a:xfrm>
          <a:prstGeom prst="rect">
            <a:avLst/>
          </a:prstGeom>
          <a:noFill/>
          <a:ln/>
        </p:spPr>
        <p:txBody>
          <a:bodyPr wrap="square" lIns="1016" tIns="1016" rIns="1016" bIns="1016" rtlCol="0" anchor="t">
            <a:normAutofit/>
          </a:bodyPr>
          <a:lstStyle/>
          <a:p>
            <a:pPr indent="0" marL="0">
              <a:spcAft>
                <a:spcPts val="600"/>
              </a:spcAft>
              <a:buNone/>
            </a:pPr>
            <a:r>
              <a:rPr lang="en-US" sz="1800" dirty="0">
                <a:solidFill>
                  <a:srgbClr val="18202F"/>
                </a:solidFill>
              </a:rPr>
              <a:t>閉店後や区画ごとの切り替えを検討します。停止範囲は現地確認後に決めます。</a:t>
            </a:r>
            <a:endParaRPr lang="en-US" sz="1800" dirty="0"/>
          </a:p>
        </p:txBody>
      </p:sp>
      <p:sp>
        <p:nvSpPr>
          <p:cNvPr id="15" name="Shape 13"/>
          <p:cNvSpPr/>
          <p:nvPr/>
        </p:nvSpPr>
        <p:spPr>
          <a:xfrm>
            <a:off x="9098051" y="1977644"/>
            <a:ext cx="2590724" cy="3171190"/>
          </a:xfrm>
          <a:prstGeom prst="roundRect">
            <a:avLst>
              <a:gd name="adj" fmla="val 2118"/>
            </a:avLst>
          </a:prstGeom>
          <a:solidFill>
            <a:srgbClr val="FFF3D1"/>
          </a:solidFill>
          <a:ln w="12700">
            <a:solidFill>
              <a:srgbClr val="FFF3D1"/>
            </a:solidFill>
            <a:prstDash val="solid"/>
          </a:ln>
        </p:spPr>
      </p:sp>
      <p:sp>
        <p:nvSpPr>
          <p:cNvPr id="16" name="Shape 14"/>
          <p:cNvSpPr/>
          <p:nvPr/>
        </p:nvSpPr>
        <p:spPr>
          <a:xfrm>
            <a:off x="9098051" y="1977644"/>
            <a:ext cx="2590724" cy="128016"/>
          </a:xfrm>
          <a:prstGeom prst="rect">
            <a:avLst/>
          </a:prstGeom>
          <a:solidFill>
            <a:srgbClr val="7A4D00"/>
          </a:solidFill>
          <a:ln w="12700">
            <a:solidFill>
              <a:srgbClr val="7A4D00"/>
            </a:solidFill>
            <a:prstDash val="solid"/>
          </a:ln>
        </p:spPr>
      </p:sp>
      <p:sp>
        <p:nvSpPr>
          <p:cNvPr id="17" name="Text 15"/>
          <p:cNvSpPr/>
          <p:nvPr/>
        </p:nvSpPr>
        <p:spPr>
          <a:xfrm>
            <a:off x="9235211" y="2251964"/>
            <a:ext cx="2316404" cy="873760"/>
          </a:xfrm>
          <a:prstGeom prst="rect">
            <a:avLst/>
          </a:prstGeom>
          <a:noFill/>
          <a:ln/>
        </p:spPr>
        <p:txBody>
          <a:bodyPr wrap="square" lIns="1016" tIns="1016" rIns="1016" bIns="1016" rtlCol="0" anchor="t">
            <a:normAutofit/>
          </a:bodyPr>
          <a:lstStyle/>
          <a:p>
            <a:pPr indent="0" marL="0">
              <a:buNone/>
            </a:pPr>
            <a:r>
              <a:rPr lang="en-US" sz="2000" b="1" dirty="0">
                <a:solidFill>
                  <a:srgbClr val="7A4D00"/>
                </a:solidFill>
              </a:rPr>
              <a:t>補助金を含む資金計画</a:t>
            </a:r>
            <a:endParaRPr lang="en-US" sz="2000" dirty="0"/>
          </a:p>
        </p:txBody>
      </p:sp>
      <p:sp>
        <p:nvSpPr>
          <p:cNvPr id="18" name="Text 16"/>
          <p:cNvSpPr/>
          <p:nvPr/>
        </p:nvSpPr>
        <p:spPr>
          <a:xfrm>
            <a:off x="9235211" y="3125724"/>
            <a:ext cx="2316404" cy="1885950"/>
          </a:xfrm>
          <a:prstGeom prst="rect">
            <a:avLst/>
          </a:prstGeom>
          <a:noFill/>
          <a:ln/>
        </p:spPr>
        <p:txBody>
          <a:bodyPr wrap="square" lIns="1016" tIns="1016" rIns="1016" bIns="1016" rtlCol="0" anchor="t">
            <a:normAutofit/>
          </a:bodyPr>
          <a:lstStyle/>
          <a:p>
            <a:pPr indent="0" marL="0">
              <a:spcAft>
                <a:spcPts val="600"/>
              </a:spcAft>
              <a:buNone/>
            </a:pPr>
            <a:r>
              <a:rPr lang="en-US" sz="1800" dirty="0">
                <a:solidFill>
                  <a:srgbClr val="18202F"/>
                </a:solidFill>
              </a:rPr>
              <a:t>使える場合と使えない場合の両方で比較します。採択や受給額は未確定です。</a:t>
            </a:r>
            <a:endParaRPr lang="en-US" sz="1800" dirty="0"/>
          </a:p>
        </p:txBody>
      </p:sp>
      <p:sp>
        <p:nvSpPr>
          <p:cNvPr id="25" name="Slide Number Placeholder 0"/>
          <p:cNvSpPr>
            <a:spLocks noGrp="1"/>
          </p:cNvSpPr>
          <p:nvPr>
            <p:ph type="sldNum" sz="quarter" idx="4294967295"/>
          </p:nvPr>
        </p:nvSpPr>
        <p:spPr>
          <a:xfrm>
            <a:off x="11048695" y="6419088"/>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465061"/>
                </a:solidFill>
              </a:defRPr>
            </a:lvl1pPr>
          </a:lstStyle>
          <a:p>
            <a:pPr algn="r"/>
            <a:fld id="{F7021451-1387-4CA6-816F-3879F97B5CBC}" type="slidenum">
              <a:rPr b="0" lang="en-US"/>
              <a:t>9</a:t>
            </a:fld>
            <a:endParaRPr lang="en-US"/>
          </a:p>
        </p:txBody>
      </p:sp>
      <p:sp>
        <p:nvSpPr>
          <p:cNvPr id="26" name="Sample Label"/>
          <p:cNvSpPr txBox="1"/>
          <p:nvPr/>
        </p:nvSpPr>
        <p:spPr>
          <a:xfrm>
            <a:off x="502920" y="6355080"/>
            <a:ext cx="6309360" cy="384048"/>
          </a:xfrm>
          <a:prstGeom prst="rect">
            <a:avLst/>
          </a:prstGeom>
          <a:solidFill>
            <a:srgbClr val="FFFFFF"/>
          </a:solidFill>
        </p:spPr>
        <p:txBody>
          <a:bodyPr wrap="none" lIns="91440" tIns="0" rIns="91440" bIns="0" anchor="ctr"/>
          <a:lstStyle/>
          <a:p>
            <a:r>
              <a:rPr lang="ja-JP" sz="1800" b="1">
                <a:solidFill>
                  <a:srgbClr val="C00000"/>
                </a:solidFill>
              </a:rPr>
              <a:t>※AIZNOH WORKs で作成した架空会社のサンプルデータ</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02920" y="256032"/>
            <a:ext cx="9814255" cy="731520"/>
          </a:xfrm>
          <a:prstGeom prst="rect">
            <a:avLst/>
          </a:prstGeom>
          <a:noFill/>
          <a:ln/>
        </p:spPr>
        <p:txBody>
          <a:bodyPr wrap="square" rtlCol="0" anchor="ctr">
            <a:normAutofit/>
          </a:bodyPr>
          <a:lstStyle/>
          <a:p>
            <a:pPr indent="0" marL="0">
              <a:buNone/>
            </a:pPr>
            <a:r>
              <a:rPr lang="en-US" sz="2600" b="1" dirty="0">
                <a:solidFill>
                  <a:srgbClr val="174A85"/>
                </a:solidFill>
              </a:rPr>
              <a:t>AI の活用：いただいた資料の整理を効率化する</a:t>
            </a:r>
            <a:endParaRPr lang="en-US" sz="2600" dirty="0"/>
          </a:p>
        </p:txBody>
      </p:sp>
      <p:sp>
        <p:nvSpPr>
          <p:cNvPr id="3" name="Shape 1"/>
          <p:cNvSpPr/>
          <p:nvPr/>
        </p:nvSpPr>
        <p:spPr>
          <a:xfrm>
            <a:off x="10454335" y="411480"/>
            <a:ext cx="1234440" cy="411480"/>
          </a:xfrm>
          <a:prstGeom prst="roundRect">
            <a:avLst>
              <a:gd name="adj" fmla="val 44444"/>
            </a:avLst>
          </a:prstGeom>
          <a:solidFill>
            <a:srgbClr val="2A8F7A"/>
          </a:solidFill>
          <a:ln w="12700">
            <a:solidFill>
              <a:srgbClr val="2A8F7A"/>
            </a:solidFill>
            <a:prstDash val="solid"/>
          </a:ln>
        </p:spPr>
      </p:sp>
      <p:sp>
        <p:nvSpPr>
          <p:cNvPr id="4" name="Text 2"/>
          <p:cNvSpPr/>
          <p:nvPr/>
        </p:nvSpPr>
        <p:spPr>
          <a:xfrm>
            <a:off x="10454335" y="411480"/>
            <a:ext cx="1234440" cy="411480"/>
          </a:xfrm>
          <a:prstGeom prst="rect">
            <a:avLst/>
          </a:prstGeom>
          <a:noFill/>
          <a:ln/>
        </p:spPr>
        <p:txBody>
          <a:bodyPr wrap="square" lIns="0" tIns="0" rIns="0" bIns="0" rtlCol="0" anchor="ctr"/>
          <a:lstStyle/>
          <a:p>
            <a:pPr algn="ctr" indent="0" marL="0">
              <a:buNone/>
            </a:pPr>
            <a:r>
              <a:rPr lang="en-US" sz="1300" b="1" dirty="0">
                <a:solidFill>
                  <a:srgbClr val="FFFFFF"/>
                </a:solidFill>
              </a:rPr>
              <a:t>AI 活用</a:t>
            </a:r>
            <a:endParaRPr lang="en-US" sz="1300" dirty="0"/>
          </a:p>
        </p:txBody>
      </p:sp>
      <p:sp>
        <p:nvSpPr>
          <p:cNvPr id="5" name="Shape 3"/>
          <p:cNvSpPr/>
          <p:nvPr/>
        </p:nvSpPr>
        <p:spPr>
          <a:xfrm>
            <a:off x="502920" y="2390140"/>
            <a:ext cx="5455768" cy="2139950"/>
          </a:xfrm>
          <a:prstGeom prst="roundRect">
            <a:avLst>
              <a:gd name="adj" fmla="val 2564"/>
            </a:avLst>
          </a:prstGeom>
          <a:solidFill>
            <a:srgbClr val="F2FAF7"/>
          </a:solidFill>
          <a:ln w="12700">
            <a:solidFill>
              <a:srgbClr val="F2FAF7"/>
            </a:solidFill>
            <a:prstDash val="solid"/>
          </a:ln>
        </p:spPr>
      </p:sp>
      <p:sp>
        <p:nvSpPr>
          <p:cNvPr id="6" name="Shape 4"/>
          <p:cNvSpPr/>
          <p:nvPr/>
        </p:nvSpPr>
        <p:spPr>
          <a:xfrm>
            <a:off x="502920" y="2390140"/>
            <a:ext cx="5455768" cy="128016"/>
          </a:xfrm>
          <a:prstGeom prst="rect">
            <a:avLst/>
          </a:prstGeom>
          <a:solidFill>
            <a:srgbClr val="2A8F7A"/>
          </a:solidFill>
          <a:ln w="12700">
            <a:solidFill>
              <a:srgbClr val="2A8F7A"/>
            </a:solidFill>
            <a:prstDash val="solid"/>
          </a:ln>
        </p:spPr>
      </p:sp>
      <p:sp>
        <p:nvSpPr>
          <p:cNvPr id="7" name="Text 5"/>
          <p:cNvSpPr/>
          <p:nvPr/>
        </p:nvSpPr>
        <p:spPr>
          <a:xfrm>
            <a:off x="640080" y="2664460"/>
            <a:ext cx="5181448" cy="505460"/>
          </a:xfrm>
          <a:prstGeom prst="rect">
            <a:avLst/>
          </a:prstGeom>
          <a:noFill/>
          <a:ln/>
        </p:spPr>
        <p:txBody>
          <a:bodyPr wrap="square" lIns="1016" tIns="1016" rIns="1016" bIns="1016" rtlCol="0" anchor="t">
            <a:normAutofit/>
          </a:bodyPr>
          <a:lstStyle/>
          <a:p>
            <a:pPr indent="0" marL="0">
              <a:buNone/>
            </a:pPr>
            <a:r>
              <a:rPr lang="en-US" sz="2000" b="1" dirty="0">
                <a:solidFill>
                  <a:srgbClr val="2A8F7A"/>
                </a:solidFill>
              </a:rPr>
              <a:t>請求書・台帳の整理</a:t>
            </a:r>
            <a:endParaRPr lang="en-US" sz="2000" dirty="0"/>
          </a:p>
        </p:txBody>
      </p:sp>
      <p:sp>
        <p:nvSpPr>
          <p:cNvPr id="8" name="Text 6"/>
          <p:cNvSpPr/>
          <p:nvPr/>
        </p:nvSpPr>
        <p:spPr>
          <a:xfrm>
            <a:off x="640080" y="3169920"/>
            <a:ext cx="5181448" cy="1223010"/>
          </a:xfrm>
          <a:prstGeom prst="rect">
            <a:avLst/>
          </a:prstGeom>
          <a:noFill/>
          <a:ln/>
        </p:spPr>
        <p:txBody>
          <a:bodyPr wrap="square" lIns="1016" tIns="1016" rIns="1016" bIns="1016" rtlCol="0" anchor="t">
            <a:normAutofit/>
          </a:bodyPr>
          <a:lstStyle/>
          <a:p>
            <a:pPr indent="0" marL="0">
              <a:spcAft>
                <a:spcPts val="600"/>
              </a:spcAft>
              <a:buNone/>
            </a:pPr>
            <a:r>
              <a:rPr lang="en-US" sz="1800" dirty="0">
                <a:solidFill>
                  <a:srgbClr val="18202F"/>
                </a:solidFill>
              </a:rPr>
              <a:t>ご提供いただいた請求書・設備台帳をAIで整理し、月別電気代と設備情報の確認表を作成します。</a:t>
            </a:r>
            <a:endParaRPr lang="en-US" sz="1800" dirty="0"/>
          </a:p>
        </p:txBody>
      </p:sp>
      <p:sp>
        <p:nvSpPr>
          <p:cNvPr id="9" name="Shape 7"/>
          <p:cNvSpPr/>
          <p:nvPr/>
        </p:nvSpPr>
        <p:spPr>
          <a:xfrm>
            <a:off x="6233008" y="2390140"/>
            <a:ext cx="5455768" cy="2139950"/>
          </a:xfrm>
          <a:prstGeom prst="roundRect">
            <a:avLst>
              <a:gd name="adj" fmla="val 2564"/>
            </a:avLst>
          </a:prstGeom>
          <a:solidFill>
            <a:srgbClr val="F2FAF7"/>
          </a:solidFill>
          <a:ln w="12700">
            <a:solidFill>
              <a:srgbClr val="F2FAF7"/>
            </a:solidFill>
            <a:prstDash val="solid"/>
          </a:ln>
        </p:spPr>
      </p:sp>
      <p:sp>
        <p:nvSpPr>
          <p:cNvPr id="10" name="Shape 8"/>
          <p:cNvSpPr/>
          <p:nvPr/>
        </p:nvSpPr>
        <p:spPr>
          <a:xfrm>
            <a:off x="6233008" y="2390140"/>
            <a:ext cx="5455768" cy="128016"/>
          </a:xfrm>
          <a:prstGeom prst="rect">
            <a:avLst/>
          </a:prstGeom>
          <a:solidFill>
            <a:srgbClr val="2A8F7A"/>
          </a:solidFill>
          <a:ln w="12700">
            <a:solidFill>
              <a:srgbClr val="2A8F7A"/>
            </a:solidFill>
            <a:prstDash val="solid"/>
          </a:ln>
        </p:spPr>
      </p:sp>
      <p:sp>
        <p:nvSpPr>
          <p:cNvPr id="11" name="Text 9"/>
          <p:cNvSpPr/>
          <p:nvPr/>
        </p:nvSpPr>
        <p:spPr>
          <a:xfrm>
            <a:off x="6370168" y="2664460"/>
            <a:ext cx="5181448" cy="505460"/>
          </a:xfrm>
          <a:prstGeom prst="rect">
            <a:avLst/>
          </a:prstGeom>
          <a:noFill/>
          <a:ln/>
        </p:spPr>
        <p:txBody>
          <a:bodyPr wrap="square" lIns="1016" tIns="1016" rIns="1016" bIns="1016" rtlCol="0" anchor="t">
            <a:normAutofit/>
          </a:bodyPr>
          <a:lstStyle/>
          <a:p>
            <a:pPr indent="0" marL="0">
              <a:buNone/>
            </a:pPr>
            <a:r>
              <a:rPr lang="en-US" sz="2000" b="1" dirty="0">
                <a:solidFill>
                  <a:srgbClr val="2A8F7A"/>
                </a:solidFill>
              </a:rPr>
              <a:t>効果は実測で確認</a:t>
            </a:r>
            <a:endParaRPr lang="en-US" sz="2000" dirty="0"/>
          </a:p>
        </p:txBody>
      </p:sp>
      <p:sp>
        <p:nvSpPr>
          <p:cNvPr id="12" name="Text 10"/>
          <p:cNvSpPr/>
          <p:nvPr/>
        </p:nvSpPr>
        <p:spPr>
          <a:xfrm>
            <a:off x="6370168" y="3169920"/>
            <a:ext cx="5181448" cy="1223010"/>
          </a:xfrm>
          <a:prstGeom prst="rect">
            <a:avLst/>
          </a:prstGeom>
          <a:noFill/>
          <a:ln/>
        </p:spPr>
        <p:txBody>
          <a:bodyPr wrap="square" lIns="1016" tIns="1016" rIns="1016" bIns="1016" rtlCol="0" anchor="t">
            <a:normAutofit/>
          </a:bodyPr>
          <a:lstStyle/>
          <a:p>
            <a:pPr indent="0" marL="0">
              <a:spcAft>
                <a:spcPts val="600"/>
              </a:spcAft>
              <a:buNone/>
            </a:pPr>
            <a:r>
              <a:rPr lang="en-US" sz="1800" dirty="0">
                <a:solidFill>
                  <a:srgbClr val="18202F"/>
                </a:solidFill>
              </a:rPr>
              <a:t>全体の使用量だけでは設備別の削減効果は断定できません。</a:t>
            </a:r>
            <a:pPr indent="0" marL="0">
              <a:spcAft>
                <a:spcPts val="600"/>
              </a:spcAft>
              <a:buNone/>
            </a:pPr>
            <a:r>
              <a:rPr lang="en-US" sz="1800" b="1" dirty="0">
                <a:solidFill>
                  <a:srgbClr val="8A1C1C"/>
                </a:solidFill>
              </a:rPr>
              <a:t>【要確認：設備別の実測による検証】</a:t>
            </a:r>
            <a:endParaRPr lang="en-US" sz="1800" dirty="0"/>
          </a:p>
        </p:txBody>
      </p:sp>
      <p:sp>
        <p:nvSpPr>
          <p:cNvPr id="25" name="Slide Number Placeholder 0"/>
          <p:cNvSpPr>
            <a:spLocks noGrp="1"/>
          </p:cNvSpPr>
          <p:nvPr>
            <p:ph type="sldNum" sz="quarter" idx="4294967295"/>
          </p:nvPr>
        </p:nvSpPr>
        <p:spPr>
          <a:xfrm>
            <a:off x="11048695" y="6419088"/>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465061"/>
                </a:solidFill>
              </a:defRPr>
            </a:lvl1pPr>
          </a:lstStyle>
          <a:p>
            <a:pPr algn="r"/>
            <a:fld id="{F7021451-1387-4CA6-816F-3879F97B5CBC}" type="slidenum">
              <a:rPr b="0" lang="en-US"/>
              <a:t>10</a:t>
            </a:fld>
            <a:endParaRPr lang="en-US"/>
          </a:p>
        </p:txBody>
      </p:sp>
      <p:sp>
        <p:nvSpPr>
          <p:cNvPr id="26" name="Sample Label"/>
          <p:cNvSpPr txBox="1"/>
          <p:nvPr/>
        </p:nvSpPr>
        <p:spPr>
          <a:xfrm>
            <a:off x="502920" y="6355080"/>
            <a:ext cx="6309360" cy="384048"/>
          </a:xfrm>
          <a:prstGeom prst="rect">
            <a:avLst/>
          </a:prstGeom>
          <a:solidFill>
            <a:srgbClr val="FFFFFF"/>
          </a:solidFill>
        </p:spPr>
        <p:txBody>
          <a:bodyPr wrap="none" lIns="91440" tIns="0" rIns="91440" bIns="0" anchor="ctr"/>
          <a:lstStyle/>
          <a:p>
            <a:r>
              <a:rPr lang="ja-JP" sz="1800" b="1">
                <a:solidFill>
                  <a:srgbClr val="C00000"/>
                </a:solidFill>
              </a:rPr>
              <a:t>※AIZNOH WORKs で作成した架空会社のサンプルデータ</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02920" y="256032"/>
            <a:ext cx="11185855" cy="731520"/>
          </a:xfrm>
          <a:prstGeom prst="rect">
            <a:avLst/>
          </a:prstGeom>
          <a:noFill/>
          <a:ln/>
        </p:spPr>
        <p:txBody>
          <a:bodyPr wrap="square" rtlCol="0" anchor="ctr">
            <a:normAutofit/>
          </a:bodyPr>
          <a:lstStyle/>
          <a:p>
            <a:pPr indent="0" marL="0">
              <a:buNone/>
            </a:pPr>
            <a:r>
              <a:rPr lang="en-US" sz="2600" b="1" dirty="0">
                <a:solidFill>
                  <a:srgbClr val="174A85"/>
                </a:solidFill>
              </a:rPr>
              <a:t>導入の手順：資料と現地確認の後に、段階的に更新する</a:t>
            </a:r>
            <a:endParaRPr lang="en-US" sz="2600" dirty="0"/>
          </a:p>
        </p:txBody>
      </p:sp>
      <p:sp>
        <p:nvSpPr>
          <p:cNvPr id="3" name="Shape 1"/>
          <p:cNvSpPr/>
          <p:nvPr/>
        </p:nvSpPr>
        <p:spPr>
          <a:xfrm>
            <a:off x="502920" y="2089912"/>
            <a:ext cx="2178649" cy="1005840"/>
          </a:xfrm>
          <a:prstGeom prst="homePlate">
            <a:avLst/>
          </a:prstGeom>
          <a:solidFill>
            <a:srgbClr val="1F5FA8"/>
          </a:solidFill>
          <a:ln w="12700">
            <a:solidFill>
              <a:srgbClr val="1F5FA8"/>
            </a:solidFill>
            <a:prstDash val="solid"/>
          </a:ln>
        </p:spPr>
      </p:sp>
      <p:sp>
        <p:nvSpPr>
          <p:cNvPr id="4" name="Text 2"/>
          <p:cNvSpPr/>
          <p:nvPr/>
        </p:nvSpPr>
        <p:spPr>
          <a:xfrm>
            <a:off x="685800" y="2135632"/>
            <a:ext cx="1630009" cy="914400"/>
          </a:xfrm>
          <a:prstGeom prst="rect">
            <a:avLst/>
          </a:prstGeom>
          <a:noFill/>
          <a:ln/>
        </p:spPr>
        <p:txBody>
          <a:bodyPr wrap="square" lIns="0" tIns="0" rIns="0" bIns="0" rtlCol="0" anchor="ctr">
            <a:normAutofit/>
          </a:bodyPr>
          <a:lstStyle/>
          <a:p>
            <a:pPr indent="0" marL="0">
              <a:buNone/>
            </a:pPr>
            <a:r>
              <a:rPr lang="en-US" sz="1100" dirty="0">
                <a:solidFill>
                  <a:srgbClr val="FFFFFF"/>
                </a:solidFill>
              </a:rPr>
              <a:t>STEP 1</a:t>
            </a:r>
            <a:endParaRPr lang="en-US" sz="1100" dirty="0"/>
          </a:p>
          <a:p>
            <a:pPr indent="0" marL="0">
              <a:buNone/>
            </a:pPr>
            <a:r>
              <a:rPr lang="en-US" sz="1700" b="1" dirty="0">
                <a:solidFill>
                  <a:srgbClr val="FFFFFF"/>
                </a:solidFill>
              </a:rPr>
              <a:t>資料のご提供</a:t>
            </a:r>
            <a:endParaRPr lang="en-US" sz="1100" dirty="0"/>
          </a:p>
        </p:txBody>
      </p:sp>
      <p:sp>
        <p:nvSpPr>
          <p:cNvPr id="5" name="Shape 3"/>
          <p:cNvSpPr/>
          <p:nvPr/>
        </p:nvSpPr>
        <p:spPr>
          <a:xfrm>
            <a:off x="548640" y="3324352"/>
            <a:ext cx="2087209" cy="1793240"/>
          </a:xfrm>
          <a:prstGeom prst="roundRect">
            <a:avLst>
              <a:gd name="adj" fmla="val 3059"/>
            </a:avLst>
          </a:prstGeom>
          <a:solidFill>
            <a:srgbClr val="E8F0FA"/>
          </a:solidFill>
          <a:ln w="12700">
            <a:solidFill>
              <a:srgbClr val="E8F0FA"/>
            </a:solidFill>
            <a:prstDash val="solid"/>
          </a:ln>
        </p:spPr>
      </p:sp>
      <p:sp>
        <p:nvSpPr>
          <p:cNvPr id="6" name="Text 4"/>
          <p:cNvSpPr/>
          <p:nvPr/>
        </p:nvSpPr>
        <p:spPr>
          <a:xfrm>
            <a:off x="640080" y="3415792"/>
            <a:ext cx="1904329" cy="1610360"/>
          </a:xfrm>
          <a:prstGeom prst="rect">
            <a:avLst/>
          </a:prstGeom>
          <a:noFill/>
          <a:ln/>
        </p:spPr>
        <p:txBody>
          <a:bodyPr wrap="square" lIns="1016" tIns="1016" rIns="1016" bIns="1016" rtlCol="0" anchor="t">
            <a:normAutofit/>
          </a:bodyPr>
          <a:lstStyle/>
          <a:p>
            <a:pPr indent="0" marL="0">
              <a:buNone/>
            </a:pPr>
            <a:r>
              <a:rPr lang="en-US" sz="1600" dirty="0">
                <a:solidFill>
                  <a:srgbClr val="18202F"/>
                </a:solidFill>
              </a:rPr>
              <a:t>請求書・設備台帳・冷蔵ケースの記録などをご提供いただきます。</a:t>
            </a:r>
            <a:endParaRPr lang="en-US" sz="1600" dirty="0"/>
          </a:p>
        </p:txBody>
      </p:sp>
      <p:sp>
        <p:nvSpPr>
          <p:cNvPr id="7" name="Shape 5"/>
          <p:cNvSpPr/>
          <p:nvPr/>
        </p:nvSpPr>
        <p:spPr>
          <a:xfrm>
            <a:off x="2754721" y="2089912"/>
            <a:ext cx="2178649" cy="1005840"/>
          </a:xfrm>
          <a:prstGeom prst="chevron">
            <a:avLst/>
          </a:prstGeom>
          <a:solidFill>
            <a:srgbClr val="2A8F7A"/>
          </a:solidFill>
          <a:ln w="12700">
            <a:solidFill>
              <a:srgbClr val="2A8F7A"/>
            </a:solidFill>
            <a:prstDash val="solid"/>
          </a:ln>
        </p:spPr>
      </p:sp>
      <p:sp>
        <p:nvSpPr>
          <p:cNvPr id="8" name="Text 6"/>
          <p:cNvSpPr/>
          <p:nvPr/>
        </p:nvSpPr>
        <p:spPr>
          <a:xfrm>
            <a:off x="3321649" y="2135632"/>
            <a:ext cx="1264249" cy="914400"/>
          </a:xfrm>
          <a:prstGeom prst="rect">
            <a:avLst/>
          </a:prstGeom>
          <a:noFill/>
          <a:ln/>
        </p:spPr>
        <p:txBody>
          <a:bodyPr wrap="square" lIns="0" tIns="0" rIns="0" bIns="0" rtlCol="0" anchor="ctr">
            <a:normAutofit/>
          </a:bodyPr>
          <a:lstStyle/>
          <a:p>
            <a:pPr indent="0" marL="0">
              <a:buNone/>
            </a:pPr>
            <a:r>
              <a:rPr lang="en-US" sz="1100" dirty="0">
                <a:solidFill>
                  <a:srgbClr val="FFFFFF"/>
                </a:solidFill>
              </a:rPr>
              <a:t>STEP 2</a:t>
            </a:r>
            <a:endParaRPr lang="en-US" sz="1100" dirty="0"/>
          </a:p>
          <a:p>
            <a:pPr indent="0" marL="0">
              <a:buNone/>
            </a:pPr>
            <a:r>
              <a:rPr lang="en-US" sz="1700" b="1" dirty="0">
                <a:solidFill>
                  <a:srgbClr val="FFFFFF"/>
                </a:solidFill>
              </a:rPr>
              <a:t>現地確認</a:t>
            </a:r>
            <a:endParaRPr lang="en-US" sz="1100" dirty="0"/>
          </a:p>
        </p:txBody>
      </p:sp>
      <p:sp>
        <p:nvSpPr>
          <p:cNvPr id="9" name="Shape 7"/>
          <p:cNvSpPr/>
          <p:nvPr/>
        </p:nvSpPr>
        <p:spPr>
          <a:xfrm>
            <a:off x="2800441" y="3324352"/>
            <a:ext cx="2087209" cy="1793240"/>
          </a:xfrm>
          <a:prstGeom prst="roundRect">
            <a:avLst>
              <a:gd name="adj" fmla="val 3059"/>
            </a:avLst>
          </a:prstGeom>
          <a:solidFill>
            <a:srgbClr val="F2FAF7"/>
          </a:solidFill>
          <a:ln w="12700">
            <a:solidFill>
              <a:srgbClr val="F2FAF7"/>
            </a:solidFill>
            <a:prstDash val="solid"/>
          </a:ln>
        </p:spPr>
      </p:sp>
      <p:sp>
        <p:nvSpPr>
          <p:cNvPr id="10" name="Text 8"/>
          <p:cNvSpPr/>
          <p:nvPr/>
        </p:nvSpPr>
        <p:spPr>
          <a:xfrm>
            <a:off x="2891881" y="3415792"/>
            <a:ext cx="1904329" cy="1610360"/>
          </a:xfrm>
          <a:prstGeom prst="rect">
            <a:avLst/>
          </a:prstGeom>
          <a:noFill/>
          <a:ln/>
        </p:spPr>
        <p:txBody>
          <a:bodyPr wrap="square" lIns="1016" tIns="1016" rIns="1016" bIns="1016" rtlCol="0" anchor="t">
            <a:normAutofit/>
          </a:bodyPr>
          <a:lstStyle/>
          <a:p>
            <a:pPr indent="0" marL="0">
              <a:buNone/>
            </a:pPr>
            <a:r>
              <a:rPr lang="en-US" sz="1600" dirty="0">
                <a:solidFill>
                  <a:srgbClr val="18202F"/>
                </a:solidFill>
              </a:rPr>
              <a:t>施工の方法、停止範囲・商品移動、搬入・警備の条件を一緒に確認します。</a:t>
            </a:r>
            <a:endParaRPr lang="en-US" sz="1600" dirty="0"/>
          </a:p>
        </p:txBody>
      </p:sp>
      <p:sp>
        <p:nvSpPr>
          <p:cNvPr id="11" name="Shape 9"/>
          <p:cNvSpPr/>
          <p:nvPr/>
        </p:nvSpPr>
        <p:spPr>
          <a:xfrm>
            <a:off x="5006523" y="2089912"/>
            <a:ext cx="2178649" cy="1005840"/>
          </a:xfrm>
          <a:prstGeom prst="chevron">
            <a:avLst/>
          </a:prstGeom>
          <a:solidFill>
            <a:srgbClr val="1B5E20"/>
          </a:solidFill>
          <a:ln w="12700">
            <a:solidFill>
              <a:srgbClr val="1B5E20"/>
            </a:solidFill>
            <a:prstDash val="solid"/>
          </a:ln>
        </p:spPr>
      </p:sp>
      <p:sp>
        <p:nvSpPr>
          <p:cNvPr id="12" name="Text 10"/>
          <p:cNvSpPr/>
          <p:nvPr/>
        </p:nvSpPr>
        <p:spPr>
          <a:xfrm>
            <a:off x="5573451" y="2135632"/>
            <a:ext cx="1264249" cy="914400"/>
          </a:xfrm>
          <a:prstGeom prst="rect">
            <a:avLst/>
          </a:prstGeom>
          <a:noFill/>
          <a:ln/>
        </p:spPr>
        <p:txBody>
          <a:bodyPr wrap="square" lIns="0" tIns="0" rIns="0" bIns="0" rtlCol="0" anchor="ctr">
            <a:normAutofit/>
          </a:bodyPr>
          <a:lstStyle/>
          <a:p>
            <a:pPr indent="0" marL="0">
              <a:buNone/>
            </a:pPr>
            <a:r>
              <a:rPr lang="en-US" sz="1100" dirty="0">
                <a:solidFill>
                  <a:srgbClr val="FFFFFF"/>
                </a:solidFill>
              </a:rPr>
              <a:t>STEP 3</a:t>
            </a:r>
            <a:endParaRPr lang="en-US" sz="1100" dirty="0"/>
          </a:p>
          <a:p>
            <a:pPr indent="0" marL="0">
              <a:buNone/>
            </a:pPr>
            <a:r>
              <a:rPr lang="en-US" sz="1700" b="1" dirty="0">
                <a:solidFill>
                  <a:srgbClr val="FFFFFF"/>
                </a:solidFill>
              </a:rPr>
              <a:t>施工案と見積もり</a:t>
            </a:r>
            <a:endParaRPr lang="en-US" sz="1100" dirty="0"/>
          </a:p>
        </p:txBody>
      </p:sp>
      <p:sp>
        <p:nvSpPr>
          <p:cNvPr id="13" name="Shape 11"/>
          <p:cNvSpPr/>
          <p:nvPr/>
        </p:nvSpPr>
        <p:spPr>
          <a:xfrm>
            <a:off x="5052243" y="3324352"/>
            <a:ext cx="2087209" cy="1793240"/>
          </a:xfrm>
          <a:prstGeom prst="roundRect">
            <a:avLst>
              <a:gd name="adj" fmla="val 3059"/>
            </a:avLst>
          </a:prstGeom>
          <a:solidFill>
            <a:srgbClr val="E8F5E9"/>
          </a:solidFill>
          <a:ln w="12700">
            <a:solidFill>
              <a:srgbClr val="E8F5E9"/>
            </a:solidFill>
            <a:prstDash val="solid"/>
          </a:ln>
        </p:spPr>
      </p:sp>
      <p:sp>
        <p:nvSpPr>
          <p:cNvPr id="14" name="Text 12"/>
          <p:cNvSpPr/>
          <p:nvPr/>
        </p:nvSpPr>
        <p:spPr>
          <a:xfrm>
            <a:off x="5143683" y="3415792"/>
            <a:ext cx="1904329" cy="1610360"/>
          </a:xfrm>
          <a:prstGeom prst="rect">
            <a:avLst/>
          </a:prstGeom>
          <a:noFill/>
          <a:ln/>
        </p:spPr>
        <p:txBody>
          <a:bodyPr wrap="square" lIns="1016" tIns="1016" rIns="1016" bIns="1016" rtlCol="0" anchor="t">
            <a:normAutofit/>
          </a:bodyPr>
          <a:lstStyle/>
          <a:p>
            <a:pPr indent="0" marL="0">
              <a:buNone/>
            </a:pPr>
            <a:r>
              <a:rPr lang="en-US" sz="1600" dirty="0">
                <a:solidFill>
                  <a:srgbClr val="18202F"/>
                </a:solidFill>
              </a:rPr>
              <a:t>営業を妨げにくい工事方法を整理し、見積もりをお示しします。</a:t>
            </a:r>
            <a:endParaRPr lang="en-US" sz="1600" dirty="0"/>
          </a:p>
        </p:txBody>
      </p:sp>
      <p:sp>
        <p:nvSpPr>
          <p:cNvPr id="15" name="Shape 13"/>
          <p:cNvSpPr/>
          <p:nvPr/>
        </p:nvSpPr>
        <p:spPr>
          <a:xfrm>
            <a:off x="7258324" y="2089912"/>
            <a:ext cx="2178649" cy="1005840"/>
          </a:xfrm>
          <a:prstGeom prst="chevron">
            <a:avLst/>
          </a:prstGeom>
          <a:solidFill>
            <a:srgbClr val="7A4D00"/>
          </a:solidFill>
          <a:ln w="12700">
            <a:solidFill>
              <a:srgbClr val="7A4D00"/>
            </a:solidFill>
            <a:prstDash val="solid"/>
          </a:ln>
        </p:spPr>
      </p:sp>
      <p:sp>
        <p:nvSpPr>
          <p:cNvPr id="16" name="Text 14"/>
          <p:cNvSpPr/>
          <p:nvPr/>
        </p:nvSpPr>
        <p:spPr>
          <a:xfrm>
            <a:off x="7825252" y="2135632"/>
            <a:ext cx="1264249" cy="914400"/>
          </a:xfrm>
          <a:prstGeom prst="rect">
            <a:avLst/>
          </a:prstGeom>
          <a:noFill/>
          <a:ln/>
        </p:spPr>
        <p:txBody>
          <a:bodyPr wrap="square" lIns="0" tIns="0" rIns="0" bIns="0" rtlCol="0" anchor="ctr">
            <a:normAutofit/>
          </a:bodyPr>
          <a:lstStyle/>
          <a:p>
            <a:pPr indent="0" marL="0">
              <a:buNone/>
            </a:pPr>
            <a:r>
              <a:rPr lang="en-US" sz="1100" dirty="0">
                <a:solidFill>
                  <a:srgbClr val="FFFFFF"/>
                </a:solidFill>
              </a:rPr>
              <a:t>STEP 4</a:t>
            </a:r>
            <a:endParaRPr lang="en-US" sz="1100" dirty="0"/>
          </a:p>
          <a:p>
            <a:pPr indent="0" marL="0">
              <a:buNone/>
            </a:pPr>
            <a:r>
              <a:rPr lang="en-US" sz="1700" b="1" dirty="0">
                <a:solidFill>
                  <a:srgbClr val="FFFFFF"/>
                </a:solidFill>
              </a:rPr>
              <a:t>補助金と資金計画</a:t>
            </a:r>
            <a:endParaRPr lang="en-US" sz="1100" dirty="0"/>
          </a:p>
        </p:txBody>
      </p:sp>
      <p:sp>
        <p:nvSpPr>
          <p:cNvPr id="17" name="Shape 15"/>
          <p:cNvSpPr/>
          <p:nvPr/>
        </p:nvSpPr>
        <p:spPr>
          <a:xfrm>
            <a:off x="7304044" y="3324352"/>
            <a:ext cx="2087209" cy="1793240"/>
          </a:xfrm>
          <a:prstGeom prst="roundRect">
            <a:avLst>
              <a:gd name="adj" fmla="val 3059"/>
            </a:avLst>
          </a:prstGeom>
          <a:solidFill>
            <a:srgbClr val="FFF3D1"/>
          </a:solidFill>
          <a:ln w="12700">
            <a:solidFill>
              <a:srgbClr val="FFF3D1"/>
            </a:solidFill>
            <a:prstDash val="solid"/>
          </a:ln>
        </p:spPr>
      </p:sp>
      <p:sp>
        <p:nvSpPr>
          <p:cNvPr id="18" name="Text 16"/>
          <p:cNvSpPr/>
          <p:nvPr/>
        </p:nvSpPr>
        <p:spPr>
          <a:xfrm>
            <a:off x="7395484" y="3415792"/>
            <a:ext cx="1904329" cy="1610360"/>
          </a:xfrm>
          <a:prstGeom prst="rect">
            <a:avLst/>
          </a:prstGeom>
          <a:noFill/>
          <a:ln/>
        </p:spPr>
        <p:txBody>
          <a:bodyPr wrap="square" lIns="1016" tIns="1016" rIns="1016" bIns="1016" rtlCol="0" anchor="t">
            <a:normAutofit/>
          </a:bodyPr>
          <a:lstStyle/>
          <a:p>
            <a:pPr indent="0" marL="0">
              <a:buNone/>
            </a:pPr>
            <a:r>
              <a:rPr lang="en-US" sz="1600" dirty="0">
                <a:solidFill>
                  <a:srgbClr val="18202F"/>
                </a:solidFill>
              </a:rPr>
              <a:t>補助金の対象・期限と、使えない場合の資金計画を整理します。</a:t>
            </a:r>
            <a:endParaRPr lang="en-US" sz="1600" dirty="0"/>
          </a:p>
        </p:txBody>
      </p:sp>
      <p:sp>
        <p:nvSpPr>
          <p:cNvPr id="19" name="Shape 17"/>
          <p:cNvSpPr/>
          <p:nvPr/>
        </p:nvSpPr>
        <p:spPr>
          <a:xfrm>
            <a:off x="9510126" y="2089912"/>
            <a:ext cx="2178649" cy="1005840"/>
          </a:xfrm>
          <a:prstGeom prst="chevron">
            <a:avLst/>
          </a:prstGeom>
          <a:solidFill>
            <a:srgbClr val="6A2790"/>
          </a:solidFill>
          <a:ln w="12700">
            <a:solidFill>
              <a:srgbClr val="6A2790"/>
            </a:solidFill>
            <a:prstDash val="solid"/>
          </a:ln>
        </p:spPr>
      </p:sp>
      <p:sp>
        <p:nvSpPr>
          <p:cNvPr id="20" name="Text 18"/>
          <p:cNvSpPr/>
          <p:nvPr/>
        </p:nvSpPr>
        <p:spPr>
          <a:xfrm>
            <a:off x="10077054" y="2135632"/>
            <a:ext cx="1264249" cy="914400"/>
          </a:xfrm>
          <a:prstGeom prst="rect">
            <a:avLst/>
          </a:prstGeom>
          <a:noFill/>
          <a:ln/>
        </p:spPr>
        <p:txBody>
          <a:bodyPr wrap="square" lIns="0" tIns="0" rIns="0" bIns="0" rtlCol="0" anchor="ctr">
            <a:normAutofit/>
          </a:bodyPr>
          <a:lstStyle/>
          <a:p>
            <a:pPr indent="0" marL="0">
              <a:buNone/>
            </a:pPr>
            <a:r>
              <a:rPr lang="en-US" sz="1100" dirty="0">
                <a:solidFill>
                  <a:srgbClr val="FFFFFF"/>
                </a:solidFill>
              </a:rPr>
              <a:t>STEP 5</a:t>
            </a:r>
            <a:endParaRPr lang="en-US" sz="1100" dirty="0"/>
          </a:p>
          <a:p>
            <a:pPr indent="0" marL="0">
              <a:buNone/>
            </a:pPr>
            <a:r>
              <a:rPr lang="en-US" sz="1700" b="1" dirty="0">
                <a:solidFill>
                  <a:srgbClr val="FFFFFF"/>
                </a:solidFill>
              </a:rPr>
              <a:t>ご判断と段階更新</a:t>
            </a:r>
            <a:endParaRPr lang="en-US" sz="1100" dirty="0"/>
          </a:p>
        </p:txBody>
      </p:sp>
      <p:sp>
        <p:nvSpPr>
          <p:cNvPr id="21" name="Shape 19"/>
          <p:cNvSpPr/>
          <p:nvPr/>
        </p:nvSpPr>
        <p:spPr>
          <a:xfrm>
            <a:off x="9555846" y="3324352"/>
            <a:ext cx="2087209" cy="1793240"/>
          </a:xfrm>
          <a:prstGeom prst="roundRect">
            <a:avLst>
              <a:gd name="adj" fmla="val 3059"/>
            </a:avLst>
          </a:prstGeom>
          <a:solidFill>
            <a:srgbClr val="F5E9FA"/>
          </a:solidFill>
          <a:ln w="12700">
            <a:solidFill>
              <a:srgbClr val="F5E9FA"/>
            </a:solidFill>
            <a:prstDash val="solid"/>
          </a:ln>
        </p:spPr>
      </p:sp>
      <p:sp>
        <p:nvSpPr>
          <p:cNvPr id="22" name="Text 20"/>
          <p:cNvSpPr/>
          <p:nvPr/>
        </p:nvSpPr>
        <p:spPr>
          <a:xfrm>
            <a:off x="9647286" y="3415792"/>
            <a:ext cx="1904329" cy="1610360"/>
          </a:xfrm>
          <a:prstGeom prst="rect">
            <a:avLst/>
          </a:prstGeom>
          <a:noFill/>
          <a:ln/>
        </p:spPr>
        <p:txBody>
          <a:bodyPr wrap="square" lIns="1016" tIns="1016" rIns="1016" bIns="1016" rtlCol="0" anchor="t">
            <a:normAutofit/>
          </a:bodyPr>
          <a:lstStyle/>
          <a:p>
            <a:pPr indent="0" marL="0">
              <a:buNone/>
            </a:pPr>
            <a:r>
              <a:rPr lang="en-US" sz="1600" dirty="0">
                <a:solidFill>
                  <a:srgbClr val="18202F"/>
                </a:solidFill>
              </a:rPr>
              <a:t>社長様のご判断の後、決まった範囲から段階的に更新します。</a:t>
            </a:r>
            <a:endParaRPr lang="en-US" sz="1600" dirty="0"/>
          </a:p>
        </p:txBody>
      </p:sp>
      <p:sp>
        <p:nvSpPr>
          <p:cNvPr id="25" name="Slide Number Placeholder 0"/>
          <p:cNvSpPr>
            <a:spLocks noGrp="1"/>
          </p:cNvSpPr>
          <p:nvPr>
            <p:ph type="sldNum" sz="quarter" idx="4294967295"/>
          </p:nvPr>
        </p:nvSpPr>
        <p:spPr>
          <a:xfrm>
            <a:off x="11048695" y="6419088"/>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465061"/>
                </a:solidFill>
              </a:defRPr>
            </a:lvl1pPr>
          </a:lstStyle>
          <a:p>
            <a:pPr algn="r"/>
            <a:fld id="{F7021451-1387-4CA6-816F-3879F97B5CBC}" type="slidenum">
              <a:rPr b="0" lang="en-US"/>
              <a:t>11</a:t>
            </a:fld>
            <a:endParaRPr lang="en-US"/>
          </a:p>
        </p:txBody>
      </p:sp>
      <p:sp>
        <p:nvSpPr>
          <p:cNvPr id="26" name="Sample Label"/>
          <p:cNvSpPr txBox="1"/>
          <p:nvPr/>
        </p:nvSpPr>
        <p:spPr>
          <a:xfrm>
            <a:off x="502920" y="6355080"/>
            <a:ext cx="6309360" cy="384048"/>
          </a:xfrm>
          <a:prstGeom prst="rect">
            <a:avLst/>
          </a:prstGeom>
          <a:solidFill>
            <a:srgbClr val="FFFFFF"/>
          </a:solidFill>
        </p:spPr>
        <p:txBody>
          <a:bodyPr wrap="none" lIns="91440" tIns="0" rIns="91440" bIns="0" anchor="ctr"/>
          <a:lstStyle/>
          <a:p>
            <a:r>
              <a:rPr lang="ja-JP" sz="1800" b="1">
                <a:solidFill>
                  <a:srgbClr val="C00000"/>
                </a:solidFill>
              </a:rPr>
              <a:t>※AIZNOH WORKs で作成した架空会社のサンプルデータ</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02920" y="256032"/>
            <a:ext cx="11185855" cy="731520"/>
          </a:xfrm>
          <a:prstGeom prst="rect">
            <a:avLst/>
          </a:prstGeom>
          <a:noFill/>
          <a:ln/>
        </p:spPr>
        <p:txBody>
          <a:bodyPr wrap="square" rtlCol="0" anchor="ctr">
            <a:normAutofit/>
          </a:bodyPr>
          <a:lstStyle/>
          <a:p>
            <a:pPr indent="0" marL="0">
              <a:buNone/>
            </a:pPr>
            <a:r>
              <a:rPr lang="en-US" sz="2600" b="1" dirty="0">
                <a:solidFill>
                  <a:srgbClr val="174A85"/>
                </a:solidFill>
              </a:rPr>
              <a:t>想定質問と答え：営業・費用・補助金への懸念に答える</a:t>
            </a:r>
            <a:endParaRPr lang="en-US" sz="2600" dirty="0"/>
          </a:p>
        </p:txBody>
      </p:sp>
      <p:sp>
        <p:nvSpPr>
          <p:cNvPr id="3" name="Shape 1"/>
          <p:cNvSpPr/>
          <p:nvPr/>
        </p:nvSpPr>
        <p:spPr>
          <a:xfrm>
            <a:off x="502920" y="1289304"/>
            <a:ext cx="11185855" cy="1147572"/>
          </a:xfrm>
          <a:prstGeom prst="roundRect">
            <a:avLst>
              <a:gd name="adj" fmla="val 3984"/>
            </a:avLst>
          </a:prstGeom>
          <a:solidFill>
            <a:srgbClr val="FFFFFF"/>
          </a:solidFill>
          <a:ln w="12700">
            <a:solidFill>
              <a:srgbClr val="D5DCE6"/>
            </a:solidFill>
            <a:prstDash val="solid"/>
          </a:ln>
        </p:spPr>
      </p:sp>
      <p:sp>
        <p:nvSpPr>
          <p:cNvPr id="4" name="Shape 2"/>
          <p:cNvSpPr/>
          <p:nvPr/>
        </p:nvSpPr>
        <p:spPr>
          <a:xfrm>
            <a:off x="502920" y="1289304"/>
            <a:ext cx="109728" cy="1147572"/>
          </a:xfrm>
          <a:prstGeom prst="rect">
            <a:avLst/>
          </a:prstGeom>
          <a:solidFill>
            <a:srgbClr val="1F5FA8"/>
          </a:solidFill>
          <a:ln w="12700">
            <a:solidFill>
              <a:srgbClr val="1F5FA8"/>
            </a:solidFill>
            <a:prstDash val="solid"/>
          </a:ln>
        </p:spPr>
      </p:sp>
      <p:sp>
        <p:nvSpPr>
          <p:cNvPr id="5" name="Text 3"/>
          <p:cNvSpPr/>
          <p:nvPr/>
        </p:nvSpPr>
        <p:spPr>
          <a:xfrm>
            <a:off x="777240" y="1325880"/>
            <a:ext cx="10774375" cy="1074420"/>
          </a:xfrm>
          <a:prstGeom prst="rect">
            <a:avLst/>
          </a:prstGeom>
          <a:noFill/>
          <a:ln/>
        </p:spPr>
        <p:txBody>
          <a:bodyPr wrap="square" lIns="1016" tIns="1016" rIns="1016" bIns="1016" rtlCol="0" anchor="ctr">
            <a:normAutofit/>
          </a:bodyPr>
          <a:lstStyle/>
          <a:p>
            <a:pPr indent="0" marL="0">
              <a:buNone/>
            </a:pPr>
            <a:r>
              <a:rPr lang="en-US" sz="1700" b="1" dirty="0">
                <a:solidFill>
                  <a:srgbClr val="1F5FA8"/>
                </a:solidFill>
              </a:rPr>
              <a:t>Q. 工事中、営業は止まりますか？</a:t>
            </a:r>
            <a:endParaRPr lang="en-US" sz="1700" dirty="0"/>
          </a:p>
          <a:p>
            <a:pPr indent="0" marL="0">
              <a:buNone/>
            </a:pPr>
            <a:r>
              <a:rPr lang="en-US" sz="1400" dirty="0">
                <a:solidFill>
                  <a:srgbClr val="18202F"/>
                </a:solidFill>
              </a:rPr>
              <a:t>A. 閉店後や区画ごとの施工を検討しますが、停止範囲は現地確認後に決めます。</a:t>
            </a:r>
            <a:endParaRPr lang="en-US" sz="1700" dirty="0"/>
          </a:p>
        </p:txBody>
      </p:sp>
      <p:sp>
        <p:nvSpPr>
          <p:cNvPr id="6" name="Shape 4"/>
          <p:cNvSpPr/>
          <p:nvPr/>
        </p:nvSpPr>
        <p:spPr>
          <a:xfrm>
            <a:off x="502920" y="2546604"/>
            <a:ext cx="11185855" cy="1147572"/>
          </a:xfrm>
          <a:prstGeom prst="roundRect">
            <a:avLst>
              <a:gd name="adj" fmla="val 3984"/>
            </a:avLst>
          </a:prstGeom>
          <a:solidFill>
            <a:srgbClr val="FFFFFF"/>
          </a:solidFill>
          <a:ln w="12700">
            <a:solidFill>
              <a:srgbClr val="D5DCE6"/>
            </a:solidFill>
            <a:prstDash val="solid"/>
          </a:ln>
        </p:spPr>
      </p:sp>
      <p:sp>
        <p:nvSpPr>
          <p:cNvPr id="7" name="Shape 5"/>
          <p:cNvSpPr/>
          <p:nvPr/>
        </p:nvSpPr>
        <p:spPr>
          <a:xfrm>
            <a:off x="502920" y="2546604"/>
            <a:ext cx="109728" cy="1147572"/>
          </a:xfrm>
          <a:prstGeom prst="rect">
            <a:avLst/>
          </a:prstGeom>
          <a:solidFill>
            <a:srgbClr val="2A8F7A"/>
          </a:solidFill>
          <a:ln w="12700">
            <a:solidFill>
              <a:srgbClr val="2A8F7A"/>
            </a:solidFill>
            <a:prstDash val="solid"/>
          </a:ln>
        </p:spPr>
      </p:sp>
      <p:sp>
        <p:nvSpPr>
          <p:cNvPr id="8" name="Text 6"/>
          <p:cNvSpPr/>
          <p:nvPr/>
        </p:nvSpPr>
        <p:spPr>
          <a:xfrm>
            <a:off x="777240" y="2583180"/>
            <a:ext cx="10774375" cy="1074420"/>
          </a:xfrm>
          <a:prstGeom prst="rect">
            <a:avLst/>
          </a:prstGeom>
          <a:noFill/>
          <a:ln/>
        </p:spPr>
        <p:txBody>
          <a:bodyPr wrap="square" lIns="1016" tIns="1016" rIns="1016" bIns="1016" rtlCol="0" anchor="ctr">
            <a:normAutofit/>
          </a:bodyPr>
          <a:lstStyle/>
          <a:p>
            <a:pPr indent="0" marL="0">
              <a:buNone/>
            </a:pPr>
            <a:r>
              <a:rPr lang="en-US" sz="1700" b="1" dirty="0">
                <a:solidFill>
                  <a:srgbClr val="2A8F7A"/>
                </a:solidFill>
              </a:rPr>
              <a:t>Q. 費用と回収はどのくらいですか？</a:t>
            </a:r>
            <a:endParaRPr lang="en-US" sz="1700" dirty="0"/>
          </a:p>
          <a:p>
            <a:pPr indent="0" marL="0">
              <a:buNone/>
            </a:pPr>
            <a:r>
              <a:rPr lang="en-US" sz="1400" dirty="0">
                <a:solidFill>
                  <a:srgbClr val="18202F"/>
                </a:solidFill>
              </a:rPr>
              <a:t>A. 概算はLED約*万円、冷蔵ケース約*万円（*店舗）です。回収は削減率などの仮定に左右されます。</a:t>
            </a:r>
            <a:endParaRPr lang="en-US" sz="1700" dirty="0"/>
          </a:p>
        </p:txBody>
      </p:sp>
      <p:sp>
        <p:nvSpPr>
          <p:cNvPr id="9" name="Shape 7"/>
          <p:cNvSpPr/>
          <p:nvPr/>
        </p:nvSpPr>
        <p:spPr>
          <a:xfrm>
            <a:off x="502920" y="3803904"/>
            <a:ext cx="11185855" cy="1147572"/>
          </a:xfrm>
          <a:prstGeom prst="roundRect">
            <a:avLst>
              <a:gd name="adj" fmla="val 3984"/>
            </a:avLst>
          </a:prstGeom>
          <a:solidFill>
            <a:srgbClr val="FFFFFF"/>
          </a:solidFill>
          <a:ln w="12700">
            <a:solidFill>
              <a:srgbClr val="D5DCE6"/>
            </a:solidFill>
            <a:prstDash val="solid"/>
          </a:ln>
        </p:spPr>
      </p:sp>
      <p:sp>
        <p:nvSpPr>
          <p:cNvPr id="10" name="Shape 8"/>
          <p:cNvSpPr/>
          <p:nvPr/>
        </p:nvSpPr>
        <p:spPr>
          <a:xfrm>
            <a:off x="502920" y="3803904"/>
            <a:ext cx="109728" cy="1147572"/>
          </a:xfrm>
          <a:prstGeom prst="rect">
            <a:avLst/>
          </a:prstGeom>
          <a:solidFill>
            <a:srgbClr val="1B5E20"/>
          </a:solidFill>
          <a:ln w="12700">
            <a:solidFill>
              <a:srgbClr val="1B5E20"/>
            </a:solidFill>
            <a:prstDash val="solid"/>
          </a:ln>
        </p:spPr>
      </p:sp>
      <p:sp>
        <p:nvSpPr>
          <p:cNvPr id="11" name="Text 9"/>
          <p:cNvSpPr/>
          <p:nvPr/>
        </p:nvSpPr>
        <p:spPr>
          <a:xfrm>
            <a:off x="777240" y="3840480"/>
            <a:ext cx="10774375" cy="1074420"/>
          </a:xfrm>
          <a:prstGeom prst="rect">
            <a:avLst/>
          </a:prstGeom>
          <a:noFill/>
          <a:ln/>
        </p:spPr>
        <p:txBody>
          <a:bodyPr wrap="square" lIns="1016" tIns="1016" rIns="1016" bIns="1016" rtlCol="0" anchor="ctr">
            <a:normAutofit/>
          </a:bodyPr>
          <a:lstStyle/>
          <a:p>
            <a:pPr indent="0" marL="0">
              <a:buNone/>
            </a:pPr>
            <a:r>
              <a:rPr lang="en-US" sz="1700" b="1" dirty="0">
                <a:solidFill>
                  <a:srgbClr val="1B5E20"/>
                </a:solidFill>
              </a:rPr>
              <a:t>Q. 補助金は使えますか？</a:t>
            </a:r>
            <a:endParaRPr lang="en-US" sz="1700" dirty="0"/>
          </a:p>
          <a:p>
            <a:pPr indent="0" marL="0">
              <a:buNone/>
            </a:pPr>
            <a:r>
              <a:rPr lang="en-US" sz="1400" dirty="0">
                <a:solidFill>
                  <a:srgbClr val="18202F"/>
                </a:solidFill>
              </a:rPr>
              <a:t>A. 対象・申請条件を確認します。採択や受給額は未確定のため、使えない場合の計画も用意します。</a:t>
            </a:r>
            <a:endParaRPr lang="en-US" sz="1700" dirty="0"/>
          </a:p>
        </p:txBody>
      </p:sp>
      <p:sp>
        <p:nvSpPr>
          <p:cNvPr id="12" name="Shape 10"/>
          <p:cNvSpPr/>
          <p:nvPr/>
        </p:nvSpPr>
        <p:spPr>
          <a:xfrm>
            <a:off x="502920" y="5061204"/>
            <a:ext cx="11185855" cy="1147572"/>
          </a:xfrm>
          <a:prstGeom prst="roundRect">
            <a:avLst>
              <a:gd name="adj" fmla="val 3984"/>
            </a:avLst>
          </a:prstGeom>
          <a:solidFill>
            <a:srgbClr val="FFFFFF"/>
          </a:solidFill>
          <a:ln w="12700">
            <a:solidFill>
              <a:srgbClr val="D5DCE6"/>
            </a:solidFill>
            <a:prstDash val="solid"/>
          </a:ln>
        </p:spPr>
      </p:sp>
      <p:sp>
        <p:nvSpPr>
          <p:cNvPr id="13" name="Shape 11"/>
          <p:cNvSpPr/>
          <p:nvPr/>
        </p:nvSpPr>
        <p:spPr>
          <a:xfrm>
            <a:off x="502920" y="5061204"/>
            <a:ext cx="109728" cy="1147572"/>
          </a:xfrm>
          <a:prstGeom prst="rect">
            <a:avLst/>
          </a:prstGeom>
          <a:solidFill>
            <a:srgbClr val="7A4D00"/>
          </a:solidFill>
          <a:ln w="12700">
            <a:solidFill>
              <a:srgbClr val="7A4D00"/>
            </a:solidFill>
            <a:prstDash val="solid"/>
          </a:ln>
        </p:spPr>
      </p:sp>
      <p:sp>
        <p:nvSpPr>
          <p:cNvPr id="14" name="Text 12"/>
          <p:cNvSpPr/>
          <p:nvPr/>
        </p:nvSpPr>
        <p:spPr>
          <a:xfrm>
            <a:off x="777240" y="5097780"/>
            <a:ext cx="10774375" cy="1074420"/>
          </a:xfrm>
          <a:prstGeom prst="rect">
            <a:avLst/>
          </a:prstGeom>
          <a:noFill/>
          <a:ln/>
        </p:spPr>
        <p:txBody>
          <a:bodyPr wrap="square" lIns="1016" tIns="1016" rIns="1016" bIns="1016" rtlCol="0" anchor="ctr">
            <a:normAutofit/>
          </a:bodyPr>
          <a:lstStyle/>
          <a:p>
            <a:pPr indent="0" marL="0">
              <a:buNone/>
            </a:pPr>
            <a:r>
              <a:rPr lang="en-US" sz="1700" b="1" dirty="0">
                <a:solidFill>
                  <a:srgbClr val="7A4D00"/>
                </a:solidFill>
              </a:rPr>
              <a:t>Q. なぜLEDからですか？</a:t>
            </a:r>
            <a:endParaRPr lang="en-US" sz="1700" dirty="0"/>
          </a:p>
          <a:p>
            <a:pPr indent="0" marL="0">
              <a:buNone/>
            </a:pPr>
            <a:r>
              <a:rPr lang="en-US" sz="1400" dirty="0">
                <a:solidFill>
                  <a:srgbClr val="18202F"/>
                </a:solidFill>
              </a:rPr>
              <a:t>A. 仮定の試算では回収が短いためです。ただし実測や施工条件で順番が変わることがあります。</a:t>
            </a:r>
            <a:endParaRPr lang="en-US" sz="1700" dirty="0"/>
          </a:p>
        </p:txBody>
      </p:sp>
      <p:sp>
        <p:nvSpPr>
          <p:cNvPr id="25" name="Slide Number Placeholder 0"/>
          <p:cNvSpPr>
            <a:spLocks noGrp="1"/>
          </p:cNvSpPr>
          <p:nvPr>
            <p:ph type="sldNum" sz="quarter" idx="4294967295"/>
          </p:nvPr>
        </p:nvSpPr>
        <p:spPr>
          <a:xfrm>
            <a:off x="11048695" y="6419088"/>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465061"/>
                </a:solidFill>
              </a:defRPr>
            </a:lvl1pPr>
          </a:lstStyle>
          <a:p>
            <a:pPr algn="r"/>
            <a:fld id="{F7021451-1387-4CA6-816F-3879F97B5CBC}" type="slidenum">
              <a:rPr b="0" lang="en-US"/>
              <a:t>12</a:t>
            </a:fld>
            <a:endParaRPr lang="en-US"/>
          </a:p>
        </p:txBody>
      </p:sp>
      <p:sp>
        <p:nvSpPr>
          <p:cNvPr id="26" name="Sample Label"/>
          <p:cNvSpPr txBox="1"/>
          <p:nvPr/>
        </p:nvSpPr>
        <p:spPr>
          <a:xfrm>
            <a:off x="502920" y="6355080"/>
            <a:ext cx="6309360" cy="384048"/>
          </a:xfrm>
          <a:prstGeom prst="rect">
            <a:avLst/>
          </a:prstGeom>
          <a:solidFill>
            <a:srgbClr val="FFFFFF"/>
          </a:solidFill>
        </p:spPr>
        <p:txBody>
          <a:bodyPr wrap="none" lIns="91440" tIns="0" rIns="91440" bIns="0" anchor="ctr"/>
          <a:lstStyle/>
          <a:p>
            <a:r>
              <a:rPr lang="ja-JP" sz="1800" b="1">
                <a:solidFill>
                  <a:srgbClr val="C00000"/>
                </a:solidFill>
              </a:rPr>
              <a:t>※AIZNOH WORKs で作成した架空会社のサンプルデータ</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02920" y="256032"/>
            <a:ext cx="11185855" cy="731520"/>
          </a:xfrm>
          <a:prstGeom prst="rect">
            <a:avLst/>
          </a:prstGeom>
          <a:noFill/>
          <a:ln/>
        </p:spPr>
        <p:txBody>
          <a:bodyPr wrap="square" rtlCol="0" anchor="ctr">
            <a:normAutofit/>
          </a:bodyPr>
          <a:lstStyle/>
          <a:p>
            <a:pPr indent="0" marL="0">
              <a:buNone/>
            </a:pPr>
            <a:r>
              <a:rPr lang="en-US" sz="2600" b="1" dirty="0">
                <a:solidFill>
                  <a:srgbClr val="174A85"/>
                </a:solidFill>
              </a:rPr>
              <a:t>次に確認したいこと：実測・施工条件・予算の * 点</a:t>
            </a:r>
            <a:endParaRPr lang="en-US" sz="2600" dirty="0"/>
          </a:p>
        </p:txBody>
      </p:sp>
      <p:sp>
        <p:nvSpPr>
          <p:cNvPr id="3" name="Shape 1"/>
          <p:cNvSpPr/>
          <p:nvPr/>
        </p:nvSpPr>
        <p:spPr>
          <a:xfrm>
            <a:off x="502920" y="1289304"/>
            <a:ext cx="11185855" cy="1566672"/>
          </a:xfrm>
          <a:prstGeom prst="roundRect">
            <a:avLst>
              <a:gd name="adj" fmla="val 3502"/>
            </a:avLst>
          </a:prstGeom>
          <a:solidFill>
            <a:srgbClr val="E8F0FA"/>
          </a:solidFill>
          <a:ln w="12700">
            <a:solidFill>
              <a:srgbClr val="E8F0FA"/>
            </a:solidFill>
            <a:prstDash val="solid"/>
          </a:ln>
        </p:spPr>
      </p:sp>
      <p:sp>
        <p:nvSpPr>
          <p:cNvPr id="4" name="Shape 2"/>
          <p:cNvSpPr/>
          <p:nvPr/>
        </p:nvSpPr>
        <p:spPr>
          <a:xfrm>
            <a:off x="685800" y="1798320"/>
            <a:ext cx="548640" cy="548640"/>
          </a:xfrm>
          <a:prstGeom prst="ellipse">
            <a:avLst/>
          </a:prstGeom>
          <a:solidFill>
            <a:srgbClr val="1F5FA8"/>
          </a:solidFill>
          <a:ln w="12700">
            <a:solidFill>
              <a:srgbClr val="1F5FA8"/>
            </a:solidFill>
            <a:prstDash val="solid"/>
          </a:ln>
        </p:spPr>
      </p:sp>
      <p:sp>
        <p:nvSpPr>
          <p:cNvPr id="5" name="Text 3"/>
          <p:cNvSpPr/>
          <p:nvPr/>
        </p:nvSpPr>
        <p:spPr>
          <a:xfrm>
            <a:off x="685800" y="179832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rPr>
              <a:t>1</a:t>
            </a:r>
            <a:endParaRPr lang="en-US" sz="2000" dirty="0"/>
          </a:p>
        </p:txBody>
      </p:sp>
      <p:sp>
        <p:nvSpPr>
          <p:cNvPr id="6" name="Text 4"/>
          <p:cNvSpPr/>
          <p:nvPr/>
        </p:nvSpPr>
        <p:spPr>
          <a:xfrm>
            <a:off x="1417320" y="1325880"/>
            <a:ext cx="10088575" cy="1493520"/>
          </a:xfrm>
          <a:prstGeom prst="rect">
            <a:avLst/>
          </a:prstGeom>
          <a:noFill/>
          <a:ln/>
        </p:spPr>
        <p:txBody>
          <a:bodyPr wrap="square" lIns="1016" tIns="1016" rIns="1016" bIns="1016" rtlCol="0" anchor="ctr">
            <a:normAutofit/>
          </a:bodyPr>
          <a:lstStyle/>
          <a:p>
            <a:pPr indent="0" marL="0">
              <a:buNone/>
            </a:pPr>
            <a:r>
              <a:rPr lang="en-US" sz="2000" b="1" dirty="0">
                <a:solidFill>
                  <a:srgbClr val="1F5FA8"/>
                </a:solidFill>
              </a:rPr>
              <a:t>設備と使用の記録</a:t>
            </a:r>
            <a:endParaRPr lang="en-US" sz="2000" dirty="0"/>
          </a:p>
          <a:p>
            <a:pPr indent="0" marL="0">
              <a:buNone/>
            </a:pPr>
            <a:r>
              <a:rPr lang="en-US" sz="1600" dirty="0">
                <a:solidFill>
                  <a:srgbClr val="18202F"/>
                </a:solidFill>
              </a:rPr>
              <a:t>請求書・設備台帳・冷蔵ケースの機種、台数、故障・温度記録はありますか。</a:t>
            </a:r>
            <a:endParaRPr lang="en-US" sz="2000" dirty="0"/>
          </a:p>
        </p:txBody>
      </p:sp>
      <p:sp>
        <p:nvSpPr>
          <p:cNvPr id="7" name="Shape 5"/>
          <p:cNvSpPr/>
          <p:nvPr/>
        </p:nvSpPr>
        <p:spPr>
          <a:xfrm>
            <a:off x="502920" y="2965704"/>
            <a:ext cx="11185855" cy="1566672"/>
          </a:xfrm>
          <a:prstGeom prst="roundRect">
            <a:avLst>
              <a:gd name="adj" fmla="val 3502"/>
            </a:avLst>
          </a:prstGeom>
          <a:solidFill>
            <a:srgbClr val="F2FAF7"/>
          </a:solidFill>
          <a:ln w="12700">
            <a:solidFill>
              <a:srgbClr val="F2FAF7"/>
            </a:solidFill>
            <a:prstDash val="solid"/>
          </a:ln>
        </p:spPr>
      </p:sp>
      <p:sp>
        <p:nvSpPr>
          <p:cNvPr id="8" name="Shape 6"/>
          <p:cNvSpPr/>
          <p:nvPr/>
        </p:nvSpPr>
        <p:spPr>
          <a:xfrm>
            <a:off x="685800" y="3474720"/>
            <a:ext cx="548640" cy="548640"/>
          </a:xfrm>
          <a:prstGeom prst="ellipse">
            <a:avLst/>
          </a:prstGeom>
          <a:solidFill>
            <a:srgbClr val="2A8F7A"/>
          </a:solidFill>
          <a:ln w="12700">
            <a:solidFill>
              <a:srgbClr val="2A8F7A"/>
            </a:solidFill>
            <a:prstDash val="solid"/>
          </a:ln>
        </p:spPr>
      </p:sp>
      <p:sp>
        <p:nvSpPr>
          <p:cNvPr id="9" name="Text 7"/>
          <p:cNvSpPr/>
          <p:nvPr/>
        </p:nvSpPr>
        <p:spPr>
          <a:xfrm>
            <a:off x="685800" y="347472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rPr>
              <a:t>2</a:t>
            </a:r>
            <a:endParaRPr lang="en-US" sz="2000" dirty="0"/>
          </a:p>
        </p:txBody>
      </p:sp>
      <p:sp>
        <p:nvSpPr>
          <p:cNvPr id="10" name="Text 8"/>
          <p:cNvSpPr/>
          <p:nvPr/>
        </p:nvSpPr>
        <p:spPr>
          <a:xfrm>
            <a:off x="1417320" y="3002280"/>
            <a:ext cx="10088575" cy="1493520"/>
          </a:xfrm>
          <a:prstGeom prst="rect">
            <a:avLst/>
          </a:prstGeom>
          <a:noFill/>
          <a:ln/>
        </p:spPr>
        <p:txBody>
          <a:bodyPr wrap="square" lIns="1016" tIns="1016" rIns="1016" bIns="1016" rtlCol="0" anchor="ctr">
            <a:normAutofit/>
          </a:bodyPr>
          <a:lstStyle/>
          <a:p>
            <a:pPr indent="0" marL="0">
              <a:buNone/>
            </a:pPr>
            <a:r>
              <a:rPr lang="en-US" sz="2000" b="1" dirty="0">
                <a:solidFill>
                  <a:srgbClr val="2A8F7A"/>
                </a:solidFill>
              </a:rPr>
              <a:t>施工の条件</a:t>
            </a:r>
            <a:endParaRPr lang="en-US" sz="2000" dirty="0"/>
          </a:p>
          <a:p>
            <a:pPr indent="0" marL="0">
              <a:buNone/>
            </a:pPr>
            <a:r>
              <a:rPr lang="en-US" sz="1600" dirty="0">
                <a:solidFill>
                  <a:srgbClr val="18202F"/>
                </a:solidFill>
              </a:rPr>
              <a:t>工事できる時間、止められない区画、搬入・警備の条件を教えてください。</a:t>
            </a:r>
            <a:endParaRPr lang="en-US" sz="2000" dirty="0"/>
          </a:p>
        </p:txBody>
      </p:sp>
      <p:sp>
        <p:nvSpPr>
          <p:cNvPr id="11" name="Shape 9"/>
          <p:cNvSpPr/>
          <p:nvPr/>
        </p:nvSpPr>
        <p:spPr>
          <a:xfrm>
            <a:off x="502920" y="4642104"/>
            <a:ext cx="11185855" cy="1566672"/>
          </a:xfrm>
          <a:prstGeom prst="roundRect">
            <a:avLst>
              <a:gd name="adj" fmla="val 3502"/>
            </a:avLst>
          </a:prstGeom>
          <a:solidFill>
            <a:srgbClr val="E8F5E9"/>
          </a:solidFill>
          <a:ln w="12700">
            <a:solidFill>
              <a:srgbClr val="E8F5E9"/>
            </a:solidFill>
            <a:prstDash val="solid"/>
          </a:ln>
        </p:spPr>
      </p:sp>
      <p:sp>
        <p:nvSpPr>
          <p:cNvPr id="12" name="Shape 10"/>
          <p:cNvSpPr/>
          <p:nvPr/>
        </p:nvSpPr>
        <p:spPr>
          <a:xfrm>
            <a:off x="685800" y="5151120"/>
            <a:ext cx="548640" cy="548640"/>
          </a:xfrm>
          <a:prstGeom prst="ellipse">
            <a:avLst/>
          </a:prstGeom>
          <a:solidFill>
            <a:srgbClr val="1B5E20"/>
          </a:solidFill>
          <a:ln w="12700">
            <a:solidFill>
              <a:srgbClr val="1B5E20"/>
            </a:solidFill>
            <a:prstDash val="solid"/>
          </a:ln>
        </p:spPr>
      </p:sp>
      <p:sp>
        <p:nvSpPr>
          <p:cNvPr id="13" name="Text 11"/>
          <p:cNvSpPr/>
          <p:nvPr/>
        </p:nvSpPr>
        <p:spPr>
          <a:xfrm>
            <a:off x="685800" y="515112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rPr>
              <a:t>3</a:t>
            </a:r>
            <a:endParaRPr lang="en-US" sz="2000" dirty="0"/>
          </a:p>
        </p:txBody>
      </p:sp>
      <p:sp>
        <p:nvSpPr>
          <p:cNvPr id="14" name="Text 12"/>
          <p:cNvSpPr/>
          <p:nvPr/>
        </p:nvSpPr>
        <p:spPr>
          <a:xfrm>
            <a:off x="1417320" y="4678680"/>
            <a:ext cx="10088575" cy="1493520"/>
          </a:xfrm>
          <a:prstGeom prst="rect">
            <a:avLst/>
          </a:prstGeom>
          <a:noFill/>
          <a:ln/>
        </p:spPr>
        <p:txBody>
          <a:bodyPr wrap="square" lIns="1016" tIns="1016" rIns="1016" bIns="1016" rtlCol="0" anchor="ctr">
            <a:normAutofit/>
          </a:bodyPr>
          <a:lstStyle/>
          <a:p>
            <a:pPr indent="0" marL="0">
              <a:buNone/>
            </a:pPr>
            <a:r>
              <a:rPr lang="en-US" sz="2000" b="1" dirty="0">
                <a:solidFill>
                  <a:srgbClr val="1B5E20"/>
                </a:solidFill>
              </a:rPr>
              <a:t>予算と補助金</a:t>
            </a:r>
            <a:endParaRPr lang="en-US" sz="2000" dirty="0"/>
          </a:p>
          <a:p>
            <a:pPr indent="0" marL="0">
              <a:buNone/>
            </a:pPr>
            <a:r>
              <a:rPr lang="en-US" sz="1600" dirty="0">
                <a:solidFill>
                  <a:srgbClr val="18202F"/>
                </a:solidFill>
              </a:rPr>
              <a:t>ご予算と、補助金申請のご意向をお聞かせください。補助金なしの場合も比較します。</a:t>
            </a:r>
            <a:endParaRPr lang="en-US" sz="2000" dirty="0"/>
          </a:p>
        </p:txBody>
      </p:sp>
      <p:sp>
        <p:nvSpPr>
          <p:cNvPr id="25" name="Slide Number Placeholder 0"/>
          <p:cNvSpPr>
            <a:spLocks noGrp="1"/>
          </p:cNvSpPr>
          <p:nvPr>
            <p:ph type="sldNum" sz="quarter" idx="4294967295"/>
          </p:nvPr>
        </p:nvSpPr>
        <p:spPr>
          <a:xfrm>
            <a:off x="11048695" y="6419088"/>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465061"/>
                </a:solidFill>
              </a:defRPr>
            </a:lvl1pPr>
          </a:lstStyle>
          <a:p>
            <a:pPr algn="r"/>
            <a:fld id="{F7021451-1387-4CA6-816F-3879F97B5CBC}" type="slidenum">
              <a:rPr b="0" lang="en-US"/>
              <a:t>13</a:t>
            </a:fld>
            <a:endParaRPr lang="en-US"/>
          </a:p>
        </p:txBody>
      </p:sp>
      <p:sp>
        <p:nvSpPr>
          <p:cNvPr id="26" name="Sample Label"/>
          <p:cNvSpPr txBox="1"/>
          <p:nvPr/>
        </p:nvSpPr>
        <p:spPr>
          <a:xfrm>
            <a:off x="502920" y="6355080"/>
            <a:ext cx="6309360" cy="384048"/>
          </a:xfrm>
          <a:prstGeom prst="rect">
            <a:avLst/>
          </a:prstGeom>
          <a:solidFill>
            <a:srgbClr val="FFFFFF"/>
          </a:solidFill>
        </p:spPr>
        <p:txBody>
          <a:bodyPr wrap="none" lIns="91440" tIns="0" rIns="91440" bIns="0" anchor="ctr"/>
          <a:lstStyle/>
          <a:p>
            <a:r>
              <a:rPr lang="ja-JP" sz="1800" b="1">
                <a:solidFill>
                  <a:srgbClr val="C00000"/>
                </a:solidFill>
              </a:rPr>
              <a:t>※AIZNOH WORKs で作成した架空会社のサンプルデータ</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02920" y="256032"/>
            <a:ext cx="11185855" cy="731520"/>
          </a:xfrm>
          <a:prstGeom prst="rect">
            <a:avLst/>
          </a:prstGeom>
          <a:noFill/>
          <a:ln/>
        </p:spPr>
        <p:txBody>
          <a:bodyPr wrap="square" rtlCol="0" anchor="ctr"/>
          <a:lstStyle/>
          <a:p>
            <a:pPr indent="0" marL="0">
              <a:buNone/>
            </a:pPr>
            <a:r>
              <a:rPr lang="en-US" sz="2400" b="1" dirty="0">
                <a:solidFill>
                  <a:srgbClr val="174A85"/>
                </a:solidFill>
              </a:rPr>
              <a:t>ご利用にあたっての注意</a:t>
            </a:r>
            <a:endParaRPr lang="en-US" sz="2400" dirty="0"/>
          </a:p>
        </p:txBody>
      </p:sp>
      <p:sp>
        <p:nvSpPr>
          <p:cNvPr id="3" name="Shape 1"/>
          <p:cNvSpPr/>
          <p:nvPr/>
        </p:nvSpPr>
        <p:spPr>
          <a:xfrm>
            <a:off x="594360" y="1452372"/>
            <a:ext cx="402336" cy="402336"/>
          </a:xfrm>
          <a:prstGeom prst="ellipse">
            <a:avLst/>
          </a:prstGeom>
          <a:solidFill>
            <a:srgbClr val="465061"/>
          </a:solidFill>
          <a:ln w="12700">
            <a:solidFill>
              <a:srgbClr val="465061"/>
            </a:solidFill>
            <a:prstDash val="solid"/>
          </a:ln>
        </p:spPr>
      </p:sp>
      <p:sp>
        <p:nvSpPr>
          <p:cNvPr id="4" name="Text 2"/>
          <p:cNvSpPr/>
          <p:nvPr/>
        </p:nvSpPr>
        <p:spPr>
          <a:xfrm>
            <a:off x="594360" y="1452372"/>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rPr>
              <a:t>1</a:t>
            </a:r>
            <a:endParaRPr lang="en-US" sz="1300" dirty="0"/>
          </a:p>
        </p:txBody>
      </p:sp>
      <p:sp>
        <p:nvSpPr>
          <p:cNvPr id="5" name="Text 3"/>
          <p:cNvSpPr/>
          <p:nvPr/>
        </p:nvSpPr>
        <p:spPr>
          <a:xfrm>
            <a:off x="1188720" y="1234440"/>
            <a:ext cx="10454335" cy="838200"/>
          </a:xfrm>
          <a:prstGeom prst="rect">
            <a:avLst/>
          </a:prstGeom>
          <a:noFill/>
          <a:ln/>
        </p:spPr>
        <p:txBody>
          <a:bodyPr wrap="square" rtlCol="0" anchor="ctr"/>
          <a:lstStyle/>
          <a:p>
            <a:pPr indent="0" marL="0">
              <a:buNone/>
            </a:pPr>
            <a:r>
              <a:rPr lang="en-US" sz="1500" dirty="0">
                <a:solidFill>
                  <a:srgbClr val="465061"/>
                </a:solidFill>
              </a:rPr>
              <a:t>本資料は AI が自動で作成したものです。内容の正確さ・完全さ・最新さは保証しません。</a:t>
            </a:r>
            <a:endParaRPr lang="en-US" sz="1500" dirty="0"/>
          </a:p>
        </p:txBody>
      </p:sp>
      <p:sp>
        <p:nvSpPr>
          <p:cNvPr id="6" name="Shape 4"/>
          <p:cNvSpPr/>
          <p:nvPr/>
        </p:nvSpPr>
        <p:spPr>
          <a:xfrm>
            <a:off x="594360" y="2290572"/>
            <a:ext cx="402336" cy="402336"/>
          </a:xfrm>
          <a:prstGeom prst="ellipse">
            <a:avLst/>
          </a:prstGeom>
          <a:solidFill>
            <a:srgbClr val="465061"/>
          </a:solidFill>
          <a:ln w="12700">
            <a:solidFill>
              <a:srgbClr val="465061"/>
            </a:solidFill>
            <a:prstDash val="solid"/>
          </a:ln>
        </p:spPr>
      </p:sp>
      <p:sp>
        <p:nvSpPr>
          <p:cNvPr id="7" name="Text 5"/>
          <p:cNvSpPr/>
          <p:nvPr/>
        </p:nvSpPr>
        <p:spPr>
          <a:xfrm>
            <a:off x="594360" y="2290572"/>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rPr>
              <a:t>2</a:t>
            </a:r>
            <a:endParaRPr lang="en-US" sz="1300" dirty="0"/>
          </a:p>
        </p:txBody>
      </p:sp>
      <p:sp>
        <p:nvSpPr>
          <p:cNvPr id="8" name="Text 6"/>
          <p:cNvSpPr/>
          <p:nvPr/>
        </p:nvSpPr>
        <p:spPr>
          <a:xfrm>
            <a:off x="1188720" y="2072640"/>
            <a:ext cx="10454335" cy="838200"/>
          </a:xfrm>
          <a:prstGeom prst="rect">
            <a:avLst/>
          </a:prstGeom>
          <a:noFill/>
          <a:ln/>
        </p:spPr>
        <p:txBody>
          <a:bodyPr wrap="square" rtlCol="0" anchor="ctr"/>
          <a:lstStyle/>
          <a:p>
            <a:pPr indent="0" marL="0">
              <a:buNone/>
            </a:pPr>
            <a:r>
              <a:rPr lang="en-US" sz="1500" dirty="0">
                <a:solidFill>
                  <a:srgbClr val="465061"/>
                </a:solidFill>
              </a:rPr>
              <a:t>事実関係や数値は、独自に調べて確かめたものではありません。ネット検索の結果や「想定」の数値を含むため、重要な点は一次情報でご確認ください。</a:t>
            </a:r>
            <a:endParaRPr lang="en-US" sz="1500" dirty="0"/>
          </a:p>
        </p:txBody>
      </p:sp>
      <p:sp>
        <p:nvSpPr>
          <p:cNvPr id="9" name="Shape 7"/>
          <p:cNvSpPr/>
          <p:nvPr/>
        </p:nvSpPr>
        <p:spPr>
          <a:xfrm>
            <a:off x="594360" y="3128772"/>
            <a:ext cx="402336" cy="402336"/>
          </a:xfrm>
          <a:prstGeom prst="ellipse">
            <a:avLst/>
          </a:prstGeom>
          <a:solidFill>
            <a:srgbClr val="465061"/>
          </a:solidFill>
          <a:ln w="12700">
            <a:solidFill>
              <a:srgbClr val="465061"/>
            </a:solidFill>
            <a:prstDash val="solid"/>
          </a:ln>
        </p:spPr>
      </p:sp>
      <p:sp>
        <p:nvSpPr>
          <p:cNvPr id="10" name="Text 8"/>
          <p:cNvSpPr/>
          <p:nvPr/>
        </p:nvSpPr>
        <p:spPr>
          <a:xfrm>
            <a:off x="594360" y="3128772"/>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rPr>
              <a:t>3</a:t>
            </a:r>
            <a:endParaRPr lang="en-US" sz="1300" dirty="0"/>
          </a:p>
        </p:txBody>
      </p:sp>
      <p:sp>
        <p:nvSpPr>
          <p:cNvPr id="11" name="Text 9"/>
          <p:cNvSpPr/>
          <p:nvPr/>
        </p:nvSpPr>
        <p:spPr>
          <a:xfrm>
            <a:off x="1188720" y="2910840"/>
            <a:ext cx="10454335" cy="838200"/>
          </a:xfrm>
          <a:prstGeom prst="rect">
            <a:avLst/>
          </a:prstGeom>
          <a:noFill/>
          <a:ln/>
        </p:spPr>
        <p:txBody>
          <a:bodyPr wrap="square" rtlCol="0" anchor="ctr"/>
          <a:lstStyle/>
          <a:p>
            <a:pPr indent="0" marL="0">
              <a:buNone/>
            </a:pPr>
            <a:r>
              <a:rPr lang="en-US" sz="1500" dirty="0">
                <a:solidFill>
                  <a:srgbClr val="465061"/>
                </a:solidFill>
              </a:rPr>
              <a:t>経営・法務・税務・投資などの専門的な助言ではありません。重要な判断の前には、専門家にご相談ください。</a:t>
            </a:r>
            <a:endParaRPr lang="en-US" sz="1500" dirty="0"/>
          </a:p>
        </p:txBody>
      </p:sp>
      <p:sp>
        <p:nvSpPr>
          <p:cNvPr id="12" name="Shape 10"/>
          <p:cNvSpPr/>
          <p:nvPr/>
        </p:nvSpPr>
        <p:spPr>
          <a:xfrm>
            <a:off x="594360" y="3966972"/>
            <a:ext cx="402336" cy="402336"/>
          </a:xfrm>
          <a:prstGeom prst="ellipse">
            <a:avLst/>
          </a:prstGeom>
          <a:solidFill>
            <a:srgbClr val="465061"/>
          </a:solidFill>
          <a:ln w="12700">
            <a:solidFill>
              <a:srgbClr val="465061"/>
            </a:solidFill>
            <a:prstDash val="solid"/>
          </a:ln>
        </p:spPr>
      </p:sp>
      <p:sp>
        <p:nvSpPr>
          <p:cNvPr id="13" name="Text 11"/>
          <p:cNvSpPr/>
          <p:nvPr/>
        </p:nvSpPr>
        <p:spPr>
          <a:xfrm>
            <a:off x="594360" y="3966972"/>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rPr>
              <a:t>4</a:t>
            </a:r>
            <a:endParaRPr lang="en-US" sz="1300" dirty="0"/>
          </a:p>
        </p:txBody>
      </p:sp>
      <p:sp>
        <p:nvSpPr>
          <p:cNvPr id="14" name="Text 12"/>
          <p:cNvSpPr/>
          <p:nvPr/>
        </p:nvSpPr>
        <p:spPr>
          <a:xfrm>
            <a:off x="1188720" y="3749040"/>
            <a:ext cx="10454335" cy="838200"/>
          </a:xfrm>
          <a:prstGeom prst="rect">
            <a:avLst/>
          </a:prstGeom>
          <a:noFill/>
          <a:ln/>
        </p:spPr>
        <p:txBody>
          <a:bodyPr wrap="square" rtlCol="0" anchor="ctr"/>
          <a:lstStyle/>
          <a:p>
            <a:pPr indent="0" marL="0">
              <a:buNone/>
            </a:pPr>
            <a:r>
              <a:rPr lang="en-US" sz="1500" dirty="0">
                <a:solidFill>
                  <a:srgbClr val="465061"/>
                </a:solidFill>
              </a:rPr>
              <a:t>入力された情報に誤りや不足があると、内容も変わります。</a:t>
            </a:r>
            <a:endParaRPr lang="en-US" sz="1500" dirty="0"/>
          </a:p>
        </p:txBody>
      </p:sp>
      <p:sp>
        <p:nvSpPr>
          <p:cNvPr id="15" name="Shape 13"/>
          <p:cNvSpPr/>
          <p:nvPr/>
        </p:nvSpPr>
        <p:spPr>
          <a:xfrm>
            <a:off x="594360" y="4805172"/>
            <a:ext cx="402336" cy="402336"/>
          </a:xfrm>
          <a:prstGeom prst="ellipse">
            <a:avLst/>
          </a:prstGeom>
          <a:solidFill>
            <a:srgbClr val="465061"/>
          </a:solidFill>
          <a:ln w="12700">
            <a:solidFill>
              <a:srgbClr val="465061"/>
            </a:solidFill>
            <a:prstDash val="solid"/>
          </a:ln>
        </p:spPr>
      </p:sp>
      <p:sp>
        <p:nvSpPr>
          <p:cNvPr id="16" name="Text 14"/>
          <p:cNvSpPr/>
          <p:nvPr/>
        </p:nvSpPr>
        <p:spPr>
          <a:xfrm>
            <a:off x="594360" y="4805172"/>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rPr>
              <a:t>5</a:t>
            </a:r>
            <a:endParaRPr lang="en-US" sz="1300" dirty="0"/>
          </a:p>
        </p:txBody>
      </p:sp>
      <p:sp>
        <p:nvSpPr>
          <p:cNvPr id="17" name="Text 15"/>
          <p:cNvSpPr/>
          <p:nvPr/>
        </p:nvSpPr>
        <p:spPr>
          <a:xfrm>
            <a:off x="1188720" y="4587240"/>
            <a:ext cx="10454335" cy="838200"/>
          </a:xfrm>
          <a:prstGeom prst="rect">
            <a:avLst/>
          </a:prstGeom>
          <a:noFill/>
          <a:ln/>
        </p:spPr>
        <p:txBody>
          <a:bodyPr wrap="square" rtlCol="0" anchor="ctr"/>
          <a:lstStyle/>
          <a:p>
            <a:pPr indent="0" marL="0">
              <a:buNone/>
            </a:pPr>
            <a:r>
              <a:rPr lang="en-US" sz="1500" dirty="0">
                <a:solidFill>
                  <a:srgbClr val="465061"/>
                </a:solidFill>
              </a:rPr>
              <a:t>本資料を利用して生じた損害について、当方は責任を負いかねます。</a:t>
            </a:r>
            <a:endParaRPr lang="en-US" sz="1500" dirty="0"/>
          </a:p>
        </p:txBody>
      </p:sp>
      <p:sp>
        <p:nvSpPr>
          <p:cNvPr id="18" name="Shape 16"/>
          <p:cNvSpPr/>
          <p:nvPr/>
        </p:nvSpPr>
        <p:spPr>
          <a:xfrm>
            <a:off x="594360" y="5643372"/>
            <a:ext cx="402336" cy="402336"/>
          </a:xfrm>
          <a:prstGeom prst="ellipse">
            <a:avLst/>
          </a:prstGeom>
          <a:solidFill>
            <a:srgbClr val="465061"/>
          </a:solidFill>
          <a:ln w="12700">
            <a:solidFill>
              <a:srgbClr val="465061"/>
            </a:solidFill>
            <a:prstDash val="solid"/>
          </a:ln>
        </p:spPr>
      </p:sp>
      <p:sp>
        <p:nvSpPr>
          <p:cNvPr id="19" name="Text 17"/>
          <p:cNvSpPr/>
          <p:nvPr/>
        </p:nvSpPr>
        <p:spPr>
          <a:xfrm>
            <a:off x="594360" y="5643372"/>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rPr>
              <a:t>6</a:t>
            </a:r>
            <a:endParaRPr lang="en-US" sz="1300" dirty="0"/>
          </a:p>
        </p:txBody>
      </p:sp>
      <p:sp>
        <p:nvSpPr>
          <p:cNvPr id="20" name="Text 18"/>
          <p:cNvSpPr/>
          <p:nvPr/>
        </p:nvSpPr>
        <p:spPr>
          <a:xfrm>
            <a:off x="1188720" y="5425440"/>
            <a:ext cx="10454335" cy="838200"/>
          </a:xfrm>
          <a:prstGeom prst="rect">
            <a:avLst/>
          </a:prstGeom>
          <a:noFill/>
          <a:ln/>
        </p:spPr>
        <p:txBody>
          <a:bodyPr wrap="square" rtlCol="0" anchor="ctr"/>
          <a:lstStyle/>
          <a:p>
            <a:pPr indent="0" marL="0">
              <a:buNone/>
            </a:pPr>
            <a:r>
              <a:rPr lang="en-US" sz="1500" dirty="0">
                <a:solidFill>
                  <a:srgbClr val="465061"/>
                </a:solidFill>
              </a:rPr>
              <a:t>この資料は AIZNOH WORKs（AI）で作成しました。内容は、ご自身でご確認ください。aiznohworks.com　作成日時：*-*-* *:*</a:t>
            </a:r>
            <a:endParaRPr lang="en-US" sz="1500" dirty="0"/>
          </a:p>
        </p:txBody>
      </p:sp>
      <p:sp>
        <p:nvSpPr>
          <p:cNvPr id="25" name="Slide Number Placeholder 0"/>
          <p:cNvSpPr>
            <a:spLocks noGrp="1"/>
          </p:cNvSpPr>
          <p:nvPr>
            <p:ph type="sldNum" sz="quarter" idx="4294967295"/>
          </p:nvPr>
        </p:nvSpPr>
        <p:spPr>
          <a:xfrm>
            <a:off x="11048695" y="6419088"/>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465061"/>
                </a:solidFill>
              </a:defRPr>
            </a:lvl1pPr>
          </a:lstStyle>
          <a:p>
            <a:pPr algn="r"/>
            <a:fld id="{F7021451-1387-4CA6-816F-3879F97B5CBC}" type="slidenum">
              <a:rPr b="0" lang="en-US"/>
              <a:t>14</a:t>
            </a:fld>
            <a:endParaRPr lang="en-US"/>
          </a:p>
        </p:txBody>
      </p:sp>
      <p:sp>
        <p:nvSpPr>
          <p:cNvPr id="26" name="Sample Label"/>
          <p:cNvSpPr txBox="1"/>
          <p:nvPr/>
        </p:nvSpPr>
        <p:spPr>
          <a:xfrm>
            <a:off x="502920" y="6355080"/>
            <a:ext cx="6309360" cy="384048"/>
          </a:xfrm>
          <a:prstGeom prst="rect">
            <a:avLst/>
          </a:prstGeom>
          <a:solidFill>
            <a:srgbClr val="FFFFFF"/>
          </a:solidFill>
        </p:spPr>
        <p:txBody>
          <a:bodyPr wrap="none" lIns="91440" tIns="0" rIns="91440" bIns="0" anchor="ctr"/>
          <a:lstStyle/>
          <a:p>
            <a:r>
              <a:rPr lang="ja-JP" sz="1800" b="1">
                <a:solidFill>
                  <a:srgbClr val="C00000"/>
                </a:solidFill>
              </a:rPr>
              <a:t>※AIZNOH WORKs で作成した架空会社のサンプルデータ</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a:ea typeface="游ゴシック"/>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a:ea typeface="游ゴシック"/>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AIZNOH 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アイズノーマート様 店舗設備の省エネ更新のご提案</dc:title>
  <dc:subject>PptxGenJS Presentation</dc:subject>
  <dc:creator>PptxGenJS</dc:creator>
  <cp:lastModifiedBy>PptxGenJS</cp:lastModifiedBy>
  <cp:revision>1</cp:revision>
  <dcterms:created xsi:type="dcterms:W3CDTF">2026-11-02T11:21:12Z</dcterms:created>
  <dcterms:modified xsi:type="dcterms:W3CDTF">2026-11-02T11:21:12Z</dcterms:modified>
</cp:coreProperties>
</file>