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F6DB5"/>
              </a:solidFill>
              <a:effectLst/>
            </c:spPr>
          </c:dPt>
          <c:dPt>
            <c:idx val="1"/>
            <c:bubble3D val="0"/>
            <c:spPr>
              <a:solidFill>
                <a:srgbClr val="E08A1E"/>
              </a:solidFill>
              <a:effectLst/>
            </c:spPr>
          </c:dPt>
          <c:dPt>
            <c:idx val="2"/>
            <c:bubble3D val="0"/>
            <c:spPr>
              <a:solidFill>
                <a:srgbClr val="3E9B6B"/>
              </a:solidFill>
              <a:effectLst/>
            </c:spPr>
          </c:dPt>
          <c:dLbls>
            <c:dLbl>
              <c:idx val="0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*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食パン</c:v>
                </c:pt>
                <c:pt idx="1">
                  <c:v>菓子パン</c:v>
                </c:pt>
                <c:pt idx="2">
                  <c:v>焼き菓子・飲み物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88.9</c:v>
                </c:pt>
                <c:pt idx="1">
                  <c:v>100</c:v>
                </c:pt>
                <c:pt idx="2">
                  <c:v>33.3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結論は、いきなり焼く量を減らさないことです。先に記録を取り、対象を絞って試します。値引きや予約は、記録を見てから判断します。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課題は平日夕方に限られます。土日は売り切れているので対象外です。品切れで常連が離れる心配があるため、急に減らさない進め方が必要です。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月売上約*万円の内訳です。菓子パンと食パンが中心です。食パンは常連の需要が強いため、製造量を調整するときも急に減らさないようにします。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検討では製造量と値引きで意見が割れました。品切れリスクが小さい少量調整を先に採り、値引きは利益を確かめてからにします。予約は*月*日に判断します。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高価な仕組みは使いません。表計算ソフトで曜日・品目別の集計を自動化し、どの品目を減らすかを選ぶ材料にします。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廃棄原価が*%（仮定）減り、その製造費を実際に避けられる場合の試算です。固定費が減らなければ改善額は小さくなります。初期費用は含めず、回収期間は要確認です。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いちばんの心配は常連の品切れです。記録で品切れを見ながら少量ずつ進め、悪くなれば元に戻します。値引きは定価販売からの移行を確かめてからにします。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約*か月で、記録から判断までを一通り回します。*月*日までの記録が比較の基準になるため、記録は欠かさず取ります。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今回決めたいのは、記録の開始と、試行の範囲、戻す基準の*点です。値引きや予約は、今は決めずに*月*日の判断に回します。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試算の精度を上げるため、品目別の廃棄と原価、品切れの影響を確かめます。食品リサイクル法の対象かどうかも、廃棄量が分かった時点で確認します。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1024128"/>
            <a:ext cx="11185855" cy="0"/>
          </a:xfrm>
          <a:prstGeom prst="line">
            <a:avLst/>
          </a:prstGeom>
          <a:noFill/>
          <a:ln w="12700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A8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828800"/>
            <a:ext cx="1097280" cy="82296"/>
          </a:xfrm>
          <a:prstGeom prst="rect">
            <a:avLst/>
          </a:prstGeom>
          <a:solidFill>
            <a:srgbClr val="E8F0FA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057400"/>
            <a:ext cx="11185855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平日夕方の廃棄削減：記録を先に取り、品目を絞って製造量を調整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118585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8F0FA"/>
                </a:solidFill>
              </a:rPr>
              <a:t>アイズノーベーカリー（架空） 廃棄を減らし利益を落とさない進め方</a:t>
            </a:r>
            <a:endParaRPr lang="en-US" sz="1800" dirty="0"/>
          </a:p>
        </p:txBody>
      </p:sp>
      <p:sp>
        <p:nvSpPr>
          <p:cNvPr id="5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目次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結論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まず記録し、売れ残る品目だけ減らす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27168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3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判断の背景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廃棄は平日夕方に集中している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27168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4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売上構成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菓子パンと食パンで*割を超える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27168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5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選択肢の比較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品目を絞った少量調整を先に採る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227168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AI の活用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記録の集計を自動化し、調整対象を選ぶ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27168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24448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数字の見立て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製造調整の利益改善は月*万円（仮定）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048695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8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324448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24448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リスクと対策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品切れと値引きの利益減に備える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048695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9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24448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24448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進め方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*月*日に継続を判断する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048695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324448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24448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決めてほしいこと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記録の開始と試行の判断基準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048695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11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324448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24448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確認したいこと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品目別の実態と原価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1048695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12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324448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  <p:sp>
        <p:nvSpPr>
          <p:cNvPr id="33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結論：まず記録し、売れ残る品目だけ減らす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34440"/>
            <a:ext cx="11185855" cy="1143000"/>
          </a:xfrm>
          <a:prstGeom prst="roundRect">
            <a:avLst>
              <a:gd name="adj" fmla="val 6400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234440"/>
            <a:ext cx="109728" cy="1143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80160"/>
            <a:ext cx="10820095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74A85"/>
                </a:solidFill>
              </a:rPr>
              <a:t>平日の商品別記録を取り、売れ残りが多い品目だけ夕方の製造量を試験的に減らします。値引きの前倒しや予約は、記録を基に判断します。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2761488"/>
            <a:ext cx="502920" cy="50292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761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80160" y="267004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①記録（〜*/*）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店主が製造・販売・廃棄数と品切れ時刻を記録し、比較の基準となる現状を把握する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280160" y="363931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3767328"/>
            <a:ext cx="502920" cy="50292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767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80160" y="367588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②製造調整（*/*〜）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店主が平日の売れ残りが多い品目だけ少量減らす。常連向け商品の品切れに注意する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280160" y="464515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4773168"/>
            <a:ext cx="502920" cy="50292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773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80160" y="468172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③利益の検証（〜*/*）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家族が廃棄原価・売上・品切れを集計し、店主が継続を判断する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判断の背景：廃棄は平日夕方に集中している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2124964"/>
            <a:ext cx="2590724" cy="280289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2124964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399284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平日夕方の売れ残り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90474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*時以降に焼いた量の約*%が売れ残り、廃棄は月約*万円（原価ベース）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2124964"/>
            <a:ext cx="2590724" cy="28028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2124964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2399284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土日はほぼ売り切れ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290474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来店は平日約*人、土日約*人。対策は平日に絞る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2124964"/>
            <a:ext cx="2590724" cy="280289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2124964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2399284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夕方の競合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290474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近くのスーパーが夕方に総菜パンを安く売っている。値引きは*時から菓子パン*割引き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2124964"/>
            <a:ext cx="2590724" cy="280289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2124964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2399284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店主の懸念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290474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焼く量を減らすと品切れが増え、常連が離れるおそれがある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売上構成：菓子パンと食パンで*割を超える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会社の情報より（月売上 約*万円）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菓子パン*%・食パン*%が売上の中心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食パンは常連需要として急に減らさない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選択肢の比較：品目を絞った少量調整を先に採る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2796464"/>
                <a:gridCol w="2796464"/>
                <a:gridCol w="2796464"/>
                <a:gridCol w="279646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中身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費用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リスク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品目を絞った少量調整（採用）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記録で売れ残りの多い品目を選び、平日夕方の製造を少量減らす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追加作業費 月*円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品切れによる粗利減。常連向け商品は要注意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夕方の焼き増し停止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夕方の焼き増しを一律でやめる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【要確認：取り置き・案内の手間】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品切れが起きないとは言えない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値引きの前倒し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値引き開始を*時より早める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包装・人手などの追加費用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定価で売れたはずの商品まで安くなる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セット値引き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菓子パンなどをセットで値引きする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【要確認：費用】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利益への影響が未確認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食パン取り置き予約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常連の食パンを予約で取り置く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【要確認：受け渡しの手間】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菓子パンの廃棄が減るとは限らない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98142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AI の活用：記録の集計を自動化し、調整対象を選ぶ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454335" y="411480"/>
            <a:ext cx="1234440" cy="411480"/>
          </a:xfrm>
          <a:prstGeom prst="roundRect">
            <a:avLst>
              <a:gd name="adj" fmla="val 44444"/>
            </a:avLst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4335" y="4114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 活用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2390140"/>
            <a:ext cx="5455768" cy="2139950"/>
          </a:xfrm>
          <a:prstGeom prst="roundRect">
            <a:avLst>
              <a:gd name="adj" fmla="val 2564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390140"/>
            <a:ext cx="545576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664460"/>
            <a:ext cx="518144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商品別の記録入力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3169920"/>
            <a:ext cx="518144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パートが商品別の製造・販売・廃棄数と品切れ時刻を入力する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233008" y="2390140"/>
            <a:ext cx="5455768" cy="2139950"/>
          </a:xfrm>
          <a:prstGeom prst="roundRect">
            <a:avLst>
              <a:gd name="adj" fmla="val 2564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33008" y="2390140"/>
            <a:ext cx="545576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2664460"/>
            <a:ext cx="518144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曜日・品目別の集計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370168" y="3169920"/>
            <a:ext cx="518144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店主が表計算ソフトで集計を自動化し、調整対象の品目を選ぶ。手間の削減幅は</a:t>
            </a:r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8A1C1C"/>
                </a:solidFill>
              </a:rPr>
              <a:t>【要確認：作業時間】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数字の見立て：製造調整の利益改善は月*万円</a:t>
            </a:r>
            <a:pPr indent="0" marL="0">
              <a:buNone/>
            </a:pPr>
            <a:r>
              <a:rPr lang="en-US" sz="2600" b="1" dirty="0">
                <a:solidFill>
                  <a:srgbClr val="7A4D00"/>
                </a:solidFill>
              </a:rPr>
              <a:t>（仮定）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5592928"/>
                <a:gridCol w="559292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製造調整の月間見立て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金額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避けられる製造原価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*万円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品切れによる粗利減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追加作業費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利益改善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*万円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リスクと対策：品切れと値引きの利益減に備える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780286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品切れで常連が離れる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常連向け商品は急に減らさず、品切れや取り置き希望を記録する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1780286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利益が下がる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利益減または品切れ増なら、店主が*月*日に製造量を戻す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1780286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値引きで定価販売が減る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記録で値引き前の販売実績を確かめ、移行が多ければ前倒しを見送る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1780286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価格表示の誤り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値引きをするなら、通常価格を正確に表示する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02920" y="4848606"/>
            <a:ext cx="11185855" cy="596265"/>
          </a:xfrm>
          <a:prstGeom prst="roundRect">
            <a:avLst>
              <a:gd name="adj" fmla="val 9201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4921758"/>
            <a:ext cx="10911535" cy="50482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改善額は固定費が減らないと小さくなる点に注意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進め方：*月*日に継続を判断する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2207768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253488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記録（〜*/*）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店主が製造・販売・廃棄数と品切れ時刻を記録する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2207768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対象選定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曜日・品目別に集計し、平日の売れ残りが多い品目を選ぶ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2207768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試行（*/*〜）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店主が対象品目だけ平日夕方の製造を少量減らす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2207768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集計（〜*/*）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家族が廃棄原価・売上・品切れを集計する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2207768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判断（*/*）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店主が継続・製造量の戻し、予約・値引きの導入を判断する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決めてほしいこと：記録の開始と試行の判断基準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8877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887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記録の開始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*月*日までの商品別記録と、パート・家族の分担を承認する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5466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84607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8460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5831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試行の範囲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平日夕方、売れ残りの多い品目だけを少量減らすことに合意する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8039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410337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41033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8404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戻す基準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利益が下がる、または品切れが増える場合は製造量を戻す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50612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536067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53606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50977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後回しにする案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値引き前倒し・予約・焼き増し停止は*月*日に記録を基に判断する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確認したいこと：品目別の実態と原価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8877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887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廃棄の多い品目・時間帯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夕方の品目別製造調整は可能か。難しければ予約や売り切りを先に検討する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5466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84607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8460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5831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商品別原価と機会損失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品切れによる販売機会損失と夕方の来店状況。粗利減が大きければ減産幅を縮める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8039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410337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41033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8404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取り置き希望と販売実績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食パンの取り置き希望と値引き前の販売実績。予約や値引き前倒しの判断に使う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50612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536067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53606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50977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食品リサイクル法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【要確認：定期報告の対象か。食品廃棄物等の年間発生量】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4A85"/>
                </a:solidFill>
              </a:rPr>
              <a:t>ご利用にあたっての注意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94360" y="1452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52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88720" y="1234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本資料は AI が自動で作成したものです。内容の正確さ・完全さ・最新さは保証しません。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4360" y="22905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2905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88720" y="20726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事実関係や数値は、独自に調べて確かめたものではありません。ネット検索の結果や「想定」の数値を含むため、重要な点は一次情報でご確認ください。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" y="31287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128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88720" y="29108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経営・法務・税務・投資などの専門的な助言ではありません。重要な判断の前には、専門家にご相談ください。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4360" y="39669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966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88720" y="37490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入力された情報に誤りや不足があると、内容も変わります。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94360" y="48051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48051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45872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本資料を利用して生じた損害について、当方は責任を負いかねます。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" y="5643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643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88720" y="5425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この資料は AIZNOH WORKs（AI）で作成しました。内容は、ご自身でご確認ください。aiznohworks.com　作成日時：*-*-* *:*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"/>
        <a:ea typeface="游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AIZNOH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平日夕方の廃棄削減：記録を先に取り、品目を絞って製造量を調整</dc:title>
  <dc:subject>PptxGenJS Presentation</dc:subject>
  <dc:creator>PptxGenJS</dc:creator>
  <cp:lastModifiedBy>PptxGenJS</cp:lastModifiedBy>
  <cp:revision>1</cp:revision>
  <dcterms:created xsi:type="dcterms:W3CDTF">2026-11-02T11:20:52Z</dcterms:created>
  <dcterms:modified xsi:type="dcterms:W3CDTF">2026-11-02T11:20:52Z</dcterms:modified>
</cp:coreProperties>
</file>