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F6DB5"/>
              </a:solidFill>
              <a:effectLst/>
            </c:spPr>
          </c:dPt>
          <c:dPt>
            <c:idx val="1"/>
            <c:bubble3D val="0"/>
            <c:spPr>
              <a:solidFill>
                <a:srgbClr val="E08A1E"/>
              </a:solidFill>
              <a:effectLst/>
            </c:spPr>
          </c:dPt>
          <c:dPt>
            <c:idx val="2"/>
            <c:bubble3D val="0"/>
            <c:spPr>
              <a:solidFill>
                <a:srgbClr val="3E9B6B"/>
              </a:solidFill>
              <a:effectLst/>
            </c:spPr>
          </c:dPt>
          <c:dPt>
            <c:idx val="3"/>
            <c:bubble3D val="0"/>
            <c:spPr>
              <a:solidFill>
                <a:srgbClr val="B04A6F"/>
              </a:solidFill>
              <a:effectLst/>
            </c:spPr>
          </c:dPt>
          <c:dLbls>
            <c:dLbl>
              <c:idx val="0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*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見積書づくり</c:v>
                </c:pt>
                <c:pt idx="1">
                  <c:v>写真整理と報告書</c:v>
                </c:pt>
                <c:pt idx="2">
                  <c:v>お客さまへの連絡</c:v>
                </c:pt>
                <c:pt idx="3">
                  <c:v>請求・入金の確認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100</c:v>
                </c:pt>
                <c:pt idx="1">
                  <c:v>62.5</c:v>
                </c:pt>
                <c:pt idx="2">
                  <c:v>50</c:v>
                </c:pt>
                <c:pt idx="3">
                  <c:v>37.5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時間</c:v>
                </c:pt>
              </c:strCache>
            </c:strRef>
          </c:tx>
          <c:spPr>
            <a:solidFill>
              <a:srgbClr val="1F5FA8"/>
            </a:solidFill>
            <a:effectLst/>
          </c:spPr>
          <c:invertIfNegative val="0"/>
          <c:dLbls>
            <c:numFmt formatCode="&quot;*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F5FA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A8F7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5E20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顧客連絡（仮定）</c:v>
                  </c:pt>
                  <c:pt idx="1">
                    <c:v>写真整理（仮定）</c:v>
                  </c:pt>
                  <c:pt idx="2">
                    <c:v>見積（仮定）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75</c:v>
                </c:pt>
                <c:pt idx="2">
                  <c:v>100</c:v>
                </c:pt>
              </c:numCache>
            </c:numRef>
          </c:val>
        </c:ser>
        <c:dLbls>
          <c:numFmt formatCode="&quot;*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&quot;*&quot;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CE6"/>
              </a:solidFill>
              <a:prstDash val="solid"/>
              <a:round/>
            </a:ln>
          </c:spPr>
        </c:majorGridlines>
        <c:numFmt formatCode="&quot;*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費用がほぼゼロの連絡と写真で監督の時間を先に減らします。最大の作業である見積は、*日かかる原因を測ってから定型化します。AI は下書きに限り、金額・数量・最終承認は人が行います。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月*時間が通年続くと年*時間で、年*時間の限度を超えます。ただし平均値だけでは違法と言えません。まず個人別の月別の最大値と、特別条項の有無を確認します。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最大の作業は見積ですが、手を付ける順番は大きさだけでは決めません。費用がかからず、監督の時間外負担に直接効くものから始めます。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記録の区分は「見積・写真・連絡・請求・現場・その他」です。見積は直近*件の工程ごとの日数も合わせて記録し、待ちと入力のどちらが長いかを確かめます。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*案の試行は同時にせず、*週間ずつずらして導入期の残業増を防ぎます。見積の待ちが*日以上（仮定）なら、調査日を即決するルールや仕入価格の定期更新を先にします。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資材価格は上がっています。古い単価を固定すると赤字見積の原因になるため、金額は AI に任せません。個人データには安全管理措置が必要です。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削減率は相場ではなく、試行のための仮定です。見積は、待ちが主因なら実作業の削減は小さくなります。実際の数字は試行で測ります。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初期費用を入れていないため、回収期間はまだ決まりません。予算の目安（初年度*万円・月額*万円まで）の枠内です。失注が減る証拠がないため、受注増は計上しません。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専用ソフトを入れる場合は、担当と工数、旧方式の廃止日、管理責任者を先に決めます。*年*月*日までに監督の残業が*人月*時間以下（仮定）にならなければ解約します。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事務作業が残業の*割以下なら、事務の改善だけでは目標に届きません。その場合は現場の段取りや受注量の調整を先にします。既存の機能で足りなければ、月*万円の枠内で判断します。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1024128"/>
            <a:ext cx="11185855" cy="0"/>
          </a:xfrm>
          <a:prstGeom prst="line">
            <a:avLst/>
          </a:prstGeom>
          <a:noFill/>
          <a:ln w="12700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A8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828800"/>
            <a:ext cx="1097280" cy="82296"/>
          </a:xfrm>
          <a:prstGeom prst="rect">
            <a:avLst/>
          </a:prstGeom>
          <a:solidFill>
            <a:srgbClr val="E8F0FA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057400"/>
            <a:ext cx="11185855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事務作業の手間削減：連絡・写真・見積の改善の進め方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118585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8F0FA"/>
                </a:solidFill>
              </a:rPr>
              <a:t>既存の LINE・スマホ・Excel から小さく試す</a:t>
            </a:r>
            <a:endParaRPr lang="en-US" sz="1800" dirty="0"/>
          </a:p>
        </p:txBody>
      </p:sp>
      <p:sp>
        <p:nvSpPr>
          <p:cNvPr id="5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目次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結論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まず既存の道具の使い方を変える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27168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3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いまのやり方と困りごと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手作業と待ちが重なっている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27168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4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作業の内訳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見積書づくりが*割を占める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27168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5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原因の見立て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原因は一つと限らない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227168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改善案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費用ほぼゼロの運用変更から順に試す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27168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24448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AI の活用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下書きに限り、判断は人が行う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048695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8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324448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24448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数字の見立て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削減は月*時間（仮定）の見込み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048695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9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24448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24448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費用と効果の見立て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受注増は見込まない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048695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324448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24448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進め方と期限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測りながら*週間ずつずらす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048695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11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324448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24448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確認したいこと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順番は答えで入れ替わりうる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1048695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12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324448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  <p:sp>
        <p:nvSpPr>
          <p:cNvPr id="33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結論：まず既存の道具の使い方を変える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34440"/>
            <a:ext cx="11185855" cy="1143000"/>
          </a:xfrm>
          <a:prstGeom prst="roundRect">
            <a:avLst>
              <a:gd name="adj" fmla="val 6400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234440"/>
            <a:ext cx="109728" cy="1143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80160"/>
            <a:ext cx="10820095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74A85"/>
                </a:solidFill>
              </a:rPr>
              <a:t>高価なソフトを先に入れず、既存の LINE・スマホ・Excel の使い方を変えることから始めます。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2761488"/>
            <a:ext cx="502920" cy="50292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761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80160" y="267004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A 案：連絡の受付変更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社長と事務担当が*月*日までに、LINE の夜間・休日の自動応答と緊急連絡先の案内を設定する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280160" y="363931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3767328"/>
            <a:ext cx="502920" cy="50292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767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80160" y="367588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B 案：写真の撮影時保存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監督リーダーと事務担当が*月*日までに、*現場で撮影時に工事別フォルダへ保存する運用を試す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280160" y="464515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4773168"/>
            <a:ext cx="502920" cy="50292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773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80160" y="468172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C 案：見積の測定と定型化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営業と事務担当が*月*日までに直近*件の日数を記録し、*月*日までに頻出工事のひな形を作る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いまのやり方と困りごと：手作業と待ちが重なっている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751990"/>
            <a:ext cx="5181448" cy="3735324"/>
          </a:xfrm>
          <a:prstGeom prst="roundRect">
            <a:avLst>
              <a:gd name="adj" fmla="val 1469"/>
            </a:avLst>
          </a:prstGeom>
          <a:solidFill>
            <a:srgbClr val="ECEFF4"/>
          </a:solidFill>
          <a:ln w="12700">
            <a:solidFill>
              <a:srgbClr val="ECEFF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751990"/>
            <a:ext cx="5181448" cy="640080"/>
          </a:xfrm>
          <a:prstGeom prst="rect">
            <a:avLst/>
          </a:prstGeom>
          <a:solidFill>
            <a:srgbClr val="2C3647"/>
          </a:solidFill>
          <a:ln w="12700">
            <a:solidFill>
              <a:srgbClr val="2C364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51990"/>
            <a:ext cx="4815688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現状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85800" y="2574950"/>
            <a:ext cx="4815688" cy="28209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事務作業は月約*時間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見積は平均約*日、見積後の断りは年約*件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写真は年約*枚をPCへ移し替え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監督の残業は月平均約*時間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507328" y="1751990"/>
            <a:ext cx="5181448" cy="3735324"/>
          </a:xfrm>
          <a:prstGeom prst="roundRect">
            <a:avLst>
              <a:gd name="adj" fmla="val 1469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07328" y="1751990"/>
            <a:ext cx="5181448" cy="640080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90208" y="1751990"/>
            <a:ext cx="4815688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提案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690208" y="2574950"/>
            <a:ext cx="4815688" cy="282092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夜間・休日は LINE の自動応答で翌営業日に回答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撮影時に工事別フォルダへ保存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見積は日数を測ってから定型化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821528" y="3299612"/>
            <a:ext cx="548640" cy="640080"/>
          </a:xfrm>
          <a:prstGeom prst="rightArrow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作業の内訳：見積書づくりが*割を占める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事務と現場監督の事務作業 月約*時間の時間の割合（会社の情報）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見積*時間・写真*時間・連絡*時間・請求確認*時間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原因の見立て：原因は一つと限らない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912874"/>
            <a:ext cx="3545738" cy="2508250"/>
          </a:xfrm>
          <a:prstGeom prst="roundRect">
            <a:avLst>
              <a:gd name="adj" fmla="val 2187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912874"/>
            <a:ext cx="3545738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187194"/>
            <a:ext cx="3271418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見積*日は待ちの可能性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060954"/>
            <a:ext cx="327141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*件あたりの実作業は*日より大幅に短い可能性がある。実態は測るまで分からない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322978" y="1912874"/>
            <a:ext cx="3545738" cy="2508250"/>
          </a:xfrm>
          <a:prstGeom prst="roundRect">
            <a:avLst>
              <a:gd name="adj" fmla="val 2187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22978" y="1912874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60138" y="2187194"/>
            <a:ext cx="3271418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失注*件の理由は不明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460138" y="3060954"/>
            <a:ext cx="327141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遅さが理由か、価格や提案内容が理由かで、見積を短くする価値が変わる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143037" y="1912874"/>
            <a:ext cx="3545738" cy="2508250"/>
          </a:xfrm>
          <a:prstGeom prst="roundRect">
            <a:avLst>
              <a:gd name="adj" fmla="val 2187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143037" y="1912874"/>
            <a:ext cx="3545738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80197" y="2187194"/>
            <a:ext cx="3271418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残業の主因は事務とは限らない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80197" y="3060954"/>
            <a:ext cx="327141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監督の残業*時間のうち、事務作業の割合は情報がない。移動や突発対応の可能性もある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02920" y="4649724"/>
            <a:ext cx="11185855" cy="596265"/>
          </a:xfrm>
          <a:prstGeom prst="roundRect">
            <a:avLst>
              <a:gd name="adj" fmla="val 9201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4722876"/>
            <a:ext cx="10911535" cy="50482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確かめ方：事務担当が*月*日〜*日の*日間、監督*人と事務*人の作業を*区分で記録する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改善案：費用ほぼゼロの運用変更から順に試す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972056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017776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 案：連絡の受付変更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夜間・休日は翌営業日に回答と案内する。緊急の連絡先は別に明記し、携帯連絡は一律に廃止しない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1972056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B 案：写真の撮影時保存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工事番号と工程名で撮影して保存する。移し替えと報告書づくりの時間を分けて測る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1972056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C 案：見積の定型化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頻出*〜*種で項目・単位・標準数量の式をひな形にする。単価は固定せず、更新日と確認者を付ける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1972056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旧方式をやめる日を決める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試行の終わりに廃止日を決め、PC への移し替えなどの二重作業をなくす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1972056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専用ソフトは測定のあと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見積ソフトや写真アプリの効果の根拠は示されていない。料金・機能は</a:t>
            </a:r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【要確認：現行の料金と機能】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98142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AI の活用：下書きに限り、判断は人が行う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454335" y="411480"/>
            <a:ext cx="1234440" cy="411480"/>
          </a:xfrm>
          <a:prstGeom prst="roundRect">
            <a:avLst>
              <a:gd name="adj" fmla="val 44444"/>
            </a:avLst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4335" y="4114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 活用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142671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426718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170103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LINE の返信文の下書き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257479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よくある質問と返信文をもとに下書きを作る。送信の承認は人が行う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367964" y="142671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67964" y="1426718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05124" y="170103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報告書の所見欄の下書き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505124" y="257479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報告書の所見欄の文章を下書きする。効果は断定せず、ほかの削減時間に加算しない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33008" y="142671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33008" y="1426718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70168" y="170103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見積項目の候補の抽出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370168" y="257479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匿名化した要望メモと承認済みの工事項目表から候補を出す。Excel に取り込む前に監督が確認する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9098051" y="142671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98051" y="1426718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35211" y="170103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任せないこと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235211" y="257479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単価・数量・金額計算・施工条件・送信の承認。計算は Excel の数式で行う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02920" y="4826508"/>
            <a:ext cx="11185855" cy="1148715"/>
          </a:xfrm>
          <a:prstGeom prst="roundRect">
            <a:avLst>
              <a:gd name="adj" fmla="val 4776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4899660"/>
            <a:ext cx="10911535" cy="105727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試行は*月*日〜*月*日の*週間とし、誤答の有無を確かめる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氏名・住所・住宅内部の写真・図面・取引単価は、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8A1C1C"/>
                </a:solidFill>
              </a:rPr>
              <a:t>【要確認：学習利用の有無・保存期間・閲覧権限・削除方法】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8202F"/>
                </a:solidFill>
              </a:rPr>
              <a:t>が済むまで入力しない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数字の見立て：削減は月*時間</a:t>
            </a:r>
            <a:pPr indent="0" marL="0">
              <a:buNone/>
            </a:pPr>
            <a:r>
              <a:rPr lang="en-US" sz="2600" b="1" dirty="0">
                <a:solidFill>
                  <a:srgbClr val="7A4D00"/>
                </a:solidFill>
              </a:rPr>
              <a:t>（仮定）</a:t>
            </a:r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の見込み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仮定にもとづく見立て（削減率は仮定）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削減率は連絡*%・写真*%・見積*%（いずれも仮定）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合計は月*時間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8202F"/>
                </a:solidFill>
              </a:rPr>
              <a:t>で、月*時間の*%にあたる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費用と効果の見立て：受注増は見込まない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3728618"/>
                <a:gridCol w="3728618"/>
                <a:gridCol w="372861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項目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計算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年間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残業費の削減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月*時間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×時給*円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×*か月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*万円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利用料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月額*万円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×*か月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*万円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差し引きの効果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*万円－*万円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*万円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初期費用・社内工数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未算入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【要確認：設定・教育の工数と初期費用】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進め方と期限：測りながら*週間ずつずらす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854200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899920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〜*月*日：連絡と見積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社長と事務担当が LINE の自動応答を設定する。営業と事務担当が見積の直近*件の日数を記録する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1854200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*月*日〜*日：作業記録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事務担当が*人の作業を記録する。限度を超える人がいれば、社長が*月*日までに業務配分を変える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1854200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〜*月*日：写真の試行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監督リーダーと事務担当が、進行中の*現場で撮影から報告書までを通して測る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1854200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〜*月*日：見積と判断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*月*日までに頻出*種のひな形を作る。社長が*月*日までに専用ソフトの導入条件を決める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1854200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*月*日〜*日：AI の試行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返信や所見の下書きを*週間試し、誤答の有無を確かめる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確認したいこと：順番は答えで入れ替わりうる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566672"/>
          </a:xfrm>
          <a:prstGeom prst="roundRect">
            <a:avLst>
              <a:gd name="adj" fmla="val 3502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79832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98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1493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見積*日の内訳と失注理由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待ちが*日以上なら調査日の即決ルールを先にする。失注理由が価格なら原価管理の見直しを優先する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965704"/>
            <a:ext cx="11185855" cy="1566672"/>
          </a:xfrm>
          <a:prstGeom prst="roundRect">
            <a:avLst>
              <a:gd name="adj" fmla="val 3502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347472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3002280"/>
            <a:ext cx="10088575" cy="1493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監督の残業の最大値と内訳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個人別・月別の最大値、*協定の特別条項、残業のうち事務作業が占める割合を確認する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4642104"/>
            <a:ext cx="11185855" cy="1566672"/>
          </a:xfrm>
          <a:prstGeom prst="roundRect">
            <a:avLst>
              <a:gd name="adj" fmla="val 3502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515112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5151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4678680"/>
            <a:ext cx="10088575" cy="1493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担当別の内訳と既存の機能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*人の担当別の作業時間と、いまの契約で写真共有や自動応答ができるかを確認する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4A85"/>
                </a:solidFill>
              </a:rPr>
              <a:t>ご利用にあたっての注意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94360" y="1452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52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88720" y="1234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本資料は AI が自動で作成したものです。内容の正確さ・完全さ・最新さは保証しません。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4360" y="22905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2905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88720" y="20726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事実関係や数値は、独自に調べて確かめたものではありません。ネット検索の結果や「想定」の数値を含むため、重要な点は一次情報でご確認ください。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" y="31287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128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88720" y="29108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経営・法務・税務・投資などの専門的な助言ではありません。重要な判断の前には、専門家にご相談ください。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4360" y="39669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966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88720" y="37490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入力された情報に誤りや不足があると、内容も変わります。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94360" y="48051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48051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45872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本資料を利用して生じた損害について、当方は責任を負いかねます。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" y="5643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643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88720" y="5425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この資料は AIZNOH WORKs（AI）で作成しました。内容は、ご自身でご確認ください。aiznohworks.com　作成日時：*-*-* *:*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"/>
        <a:ea typeface="游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AIZNOH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事務作業の手間削減：連絡・写真・見積の改善の進め方</dc:title>
  <dc:subject>PptxGenJS Presentation</dc:subject>
  <dc:creator>PptxGenJS</dc:creator>
  <cp:lastModifiedBy>PptxGenJS</cp:lastModifiedBy>
  <cp:revision>1</cp:revision>
  <dcterms:created xsi:type="dcterms:W3CDTF">2026-11-02T15:41:51Z</dcterms:created>
  <dcterms:modified xsi:type="dcterms:W3CDTF">2026-11-02T15:41:51Z</dcterms:modified>
</cp:coreProperties>
</file>