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1.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charts/chart2.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pieChart>
        <c:varyColors val="1"/>
        <c:ser>
          <c:idx val="0"/>
          <c:order val="0"/>
          <c:tx>
            <c:strRef>
              <c:f>Sheet1!$B$1</c:f>
              <c:strCache>
                <c:ptCount val="1"/>
                <c:pt idx="0">
                  <c:v>%</c:v>
                </c:pt>
              </c:strCache>
            </c:strRef>
          </c:tx>
          <c:spPr>
            <a:solidFill>
              <a:schemeClr val="accent1"/>
            </a:solidFill>
            <a:ln w="9525" cap="flat">
              <a:solidFill>
                <a:srgbClr val="F9F9F9"/>
              </a:solidFill>
              <a:prstDash val="solid"/>
              <a:round/>
            </a:ln>
            <a:effectLst/>
          </c:spPr>
          <c:dPt>
            <c:idx val="0"/>
            <c:bubble3D val="0"/>
            <c:spPr>
              <a:solidFill>
                <a:srgbClr val="2F6DB5"/>
              </a:solidFill>
              <a:effectLst/>
            </c:spPr>
          </c:dPt>
          <c:dPt>
            <c:idx val="1"/>
            <c:bubble3D val="0"/>
            <c:spPr>
              <a:solidFill>
                <a:srgbClr val="E08A1E"/>
              </a:solidFill>
              <a:effectLst/>
            </c:spPr>
          </c:dPt>
          <c:dPt>
            <c:idx val="2"/>
            <c:bubble3D val="0"/>
            <c:spPr>
              <a:solidFill>
                <a:srgbClr val="3E9B6B"/>
              </a:solidFill>
              <a:effectLst/>
            </c:spPr>
          </c:dPt>
          <c:dPt>
            <c:idx val="3"/>
            <c:bubble3D val="0"/>
            <c:spPr>
              <a:solidFill>
                <a:srgbClr val="B04A6F"/>
              </a:solidFill>
              <a:effectLst/>
            </c:spPr>
          </c:dPt>
          <c:dLbls>
            <c:dLbl>
              <c:idx val="0"/>
              <c:numFmt formatCode="&quot;*&quot;" sourceLinked="0"/>
              <c:spPr/>
              <c:txPr>
                <a:bodyPr/>
                <a:lstStyle/>
                <a:p>
                  <a:pPr>
                    <a:defRPr sz="1200" b="0" i="0" u="none" strike="noStrike">
                      <a:solidFill>
                        <a:srgbClr val="18202F"/>
                      </a:solidFill>
                      <a:latin typeface="Arial"/>
                    </a:defRPr>
                  </a:pPr>
                </a:p>
              </c:txPr>
              <c:dLblPos val="outEnd"/>
              <c:showLegendKey val="0"/>
              <c:showVal val="1"/>
              <c:showCatName val="0"/>
              <c:showSerName val="0"/>
              <c:showPercent val="0"/>
              <c:showBubbleSize val="0"/>
            </c:dLbl>
            <c:dLbl>
              <c:idx val="1"/>
              <c:numFmt formatCode="&quot;*&quot;" sourceLinked="0"/>
              <c:spPr/>
              <c:txPr>
                <a:bodyPr/>
                <a:lstStyle/>
                <a:p>
                  <a:pPr>
                    <a:defRPr sz="1200" b="0" i="0" u="none" strike="noStrike">
                      <a:solidFill>
                        <a:srgbClr val="18202F"/>
                      </a:solidFill>
                      <a:latin typeface="Arial"/>
                    </a:defRPr>
                  </a:pPr>
                </a:p>
              </c:txPr>
              <c:dLblPos val="outEnd"/>
              <c:showLegendKey val="0"/>
              <c:showVal val="1"/>
              <c:showCatName val="0"/>
              <c:showSerName val="0"/>
              <c:showPercent val="0"/>
              <c:showBubbleSize val="0"/>
            </c:dLbl>
            <c:dLbl>
              <c:idx val="2"/>
              <c:numFmt formatCode="&quot;*&quot;" sourceLinked="0"/>
              <c:spPr/>
              <c:txPr>
                <a:bodyPr/>
                <a:lstStyle/>
                <a:p>
                  <a:pPr>
                    <a:defRPr sz="1200" b="0" i="0" u="none" strike="noStrike">
                      <a:solidFill>
                        <a:srgbClr val="18202F"/>
                      </a:solidFill>
                      <a:latin typeface="Arial"/>
                    </a:defRPr>
                  </a:pPr>
                </a:p>
              </c:txPr>
              <c:dLblPos val="outEnd"/>
              <c:showLegendKey val="0"/>
              <c:showVal val="1"/>
              <c:showCatName val="0"/>
              <c:showSerName val="0"/>
              <c:showPercent val="0"/>
              <c:showBubbleSize val="0"/>
            </c:dLbl>
            <c:dLbl>
              <c:idx val="3"/>
              <c:numFmt formatCode="&quot;*&quot;" sourceLinked="0"/>
              <c:spPr/>
              <c:txPr>
                <a:bodyPr/>
                <a:lstStyle/>
                <a:p>
                  <a:pPr>
                    <a:defRPr sz="1200" b="0" i="0" u="none" strike="noStrike">
                      <a:solidFill>
                        <a:srgbClr val="18202F"/>
                      </a:solidFill>
                      <a:latin typeface="Arial"/>
                    </a:defRPr>
                  </a:pPr>
                </a:p>
              </c:txPr>
              <c:dLblPos val="outEnd"/>
              <c:showLegendKey val="0"/>
              <c:showVal val="1"/>
              <c:showCatName val="0"/>
              <c:showSerName val="0"/>
              <c:showPercent val="0"/>
              <c:showBubbleSize val="0"/>
            </c:dLbl>
            <c:numFmt formatCode="&quot;*&quot;" sourceLinked="0"/>
            <c:txPr>
              <a:bodyPr/>
              <a:lstStyle/>
              <a:p>
                <a:pPr>
                  <a:defRPr sz="1800" b="0" i="0" u="none" strike="noStrike">
                    <a:solidFill>
                      <a:srgbClr val="000000"/>
                    </a:solidFill>
                    <a:latin typeface="Arial"/>
                  </a:defRPr>
                </a:pPr>
              </a:p>
            </c:txPr>
            <c:dLblPos val="ctr"/>
            <c:showLegendKey val="0"/>
            <c:showVal val="0"/>
            <c:showCatName val="1"/>
            <c:showSerName val="0"/>
            <c:showPercent val="1"/>
            <c:showBubbleSize val="0"/>
            <c:showLeaderLines val="0"/>
          </c:dLbls>
          <c:cat>
            <c:strRef>
              <c:f>Sheet1!$A$2:$A$5</c:f>
              <c:strCache>
                <c:ptCount val="4"/>
                <c:pt idx="0">
                  <c:v>冷蔵・冷凍ケース</c:v>
                </c:pt>
                <c:pt idx="1">
                  <c:v>空調</c:v>
                </c:pt>
                <c:pt idx="2">
                  <c:v>照明</c:v>
                </c:pt>
                <c:pt idx="3">
                  <c:v>その他</c:v>
                </c:pt>
              </c:strCache>
            </c:strRef>
          </c:cat>
          <c:val>
            <c:numRef>
              <c:f>Sheet1!$B$2:$B$5</c:f>
              <c:numCache>
                <c:ptCount val="4"/>
                <c:pt idx="0">
                  <c:v>100</c:v>
                </c:pt>
                <c:pt idx="1">
                  <c:v>45.5</c:v>
                </c:pt>
                <c:pt idx="2">
                  <c:v>27.3</c:v>
                </c:pt>
                <c:pt idx="3">
                  <c:v>9.1</c:v>
                </c:pt>
              </c:numCache>
            </c:numRef>
          </c:val>
        </c:ser>
        <c:firstSliceAng val="0"/>
      </c:pieChart>
      <c:spPr>
        <a:noFill/>
        <a:ln>
          <a:noFill/>
        </a:ln>
        <a:effectLst/>
      </c:spPr>
    </c:plotArea>
    <c:legend>
      <c:legendPos val="r"/>
      <c:overlay val="0"/>
      <c:txPr>
        <a:bodyPr/>
        <a:lstStyle/>
        <a:p>
          <a:pPr>
            <a:defRPr sz="1200">      </a:defRPr>
          </a:pPr>
          <a:endParaRPr lang="en-US"/>
        </a:p>
      </c:txPr>
    </c:legend>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万円</c:v>
                </c:pt>
              </c:strCache>
            </c:strRef>
          </c:tx>
          <c:spPr>
            <a:solidFill>
              <a:srgbClr val="1F5FA8"/>
            </a:solidFill>
            <a:effectLst/>
          </c:spPr>
          <c:invertIfNegative val="0"/>
          <c:dLbls>
            <c:numFmt formatCode="&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dPt>
            <c:idx val="0"/>
            <c:invertIfNegative val="0"/>
            <c:bubble3D val="0"/>
            <c:spPr>
              <a:solidFill>
                <a:srgbClr val="1F5FA8"/>
              </a:solidFill>
              <a:effectLst/>
            </c:spPr>
          </c:dPt>
          <c:dPt>
            <c:idx val="1"/>
            <c:invertIfNegative val="0"/>
            <c:bubble3D val="0"/>
            <c:spPr>
              <a:solidFill>
                <a:srgbClr val="2A8F7A"/>
              </a:solidFill>
              <a:effectLst/>
            </c:spPr>
          </c:dPt>
          <c:dPt>
            <c:idx val="2"/>
            <c:invertIfNegative val="0"/>
            <c:bubble3D val="0"/>
            <c:spPr>
              <a:solidFill>
                <a:srgbClr val="1B5E20"/>
              </a:solidFill>
              <a:effectLst/>
            </c:spPr>
          </c:dPt>
          <c:cat>
            <c:multiLvlStrRef>
              <c:f>Sheet1!$A$2:$A$4</c:f>
              <c:multiLvlStrCache>
                <c:ptCount val="3"/>
                <c:lvl>
                  <c:pt idx="0">
                    <c:v>LED照明 削減率*%（仮定）</c:v>
                  </c:pt>
                  <c:pt idx="1">
                    <c:v>冷蔵・冷凍 削減率*%（仮定）</c:v>
                  </c:pt>
                  <c:pt idx="2">
                    <c:v>冷蔵・冷凍 削減率*%（仮定）</c:v>
                  </c:pt>
                </c:lvl>
              </c:multiLvlStrCache>
            </c:multiLvlStrRef>
          </c:cat>
          <c:val>
            <c:numRef>
              <c:f>Sheet1!$B$2:$B$4</c:f>
              <c:numCache>
                <c:formatCode>General</c:formatCode>
                <c:ptCount val="3"/>
                <c:pt idx="0">
                  <c:v>45.5</c:v>
                </c:pt>
                <c:pt idx="1">
                  <c:v>66.7</c:v>
                </c:pt>
                <c:pt idx="2">
                  <c:v>100</c:v>
                </c:pt>
              </c:numCache>
            </c:numRef>
          </c:val>
        </c:ser>
        <c:dLbls>
          <c:numFmt formatCode="&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axMin"/>
        </c:scaling>
        <c:delete val="0"/>
        <c:axPos val="l"/>
        <c:numFmt formatCode="&quot;*&quot;"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scaling>
        <c:delete val="0"/>
        <c:axPos val="b"/>
        <c:majorGridlines>
          <c:spPr>
            <a:ln w="6350" cap="flat">
              <a:solidFill>
                <a:srgbClr val="D5DCE6"/>
              </a:solidFill>
              <a:prstDash val="solid"/>
              <a:round/>
            </a:ln>
          </c:spPr>
        </c:majorGridlines>
        <c:numFmt formatCode="&quot;*&quot;" sourceLinked="0"/>
        <c:majorTickMark val="out"/>
        <c:minorTickMark val="none"/>
        <c:tickLblPos val="low"/>
        <c:spPr>
          <a:ln w="12700" cap="flat">
            <a:solidFill>
              <a:srgbClr val="888888"/>
            </a:solidFill>
            <a:prstDash val="solid"/>
            <a:round/>
          </a:ln>
        </c:spPr>
        <c:txPr>
          <a:bodyPr/>
          <a:lstStyle/>
          <a:p>
            <a:pPr>
              <a:defRPr sz="10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初期費用と売場停止へのご不安を、小さな投資と実測で順に解いていく提案です。本日は契約ではなく、調査と判断条件の合意をお願いしたいとお伝えします。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電気代は月約*万円、*年で約*割増と伺っています。単価と使用量を分けて見ないと、設備更新で何が下がるかを正しく示せません。</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売場を完全に止めないとはお約束しません。そのかわり、条件と追加費用を先に開示し、判断材料をそろえる進め方をとります。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これらの資料をいただければ、当社推計の冷蔵*%・照明*%を実測に置き換え、先行区画と回収期間を具体的にお示しできます。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年約*万円の電気代を推計の内訳で割った数字です。実測ではないため、請求書と現地の計測で確かめることを前提にご覧ください。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削減率はすべて仮定で、実測で置き換えます。保証できるのは実測後の数字だけです。LEDは回収が早く、削減額の大きさでは冷蔵が本丸です。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LEDだけでは電気の*%分で効果は限られます。そのため、冷蔵の診断を同時に進め、投資と削減、資金繰りと回収期間を分けてお示しします。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扉付きにして売上が落ちないという証拠はまだありません。だからこそ、テストの前に見直しの基準を店長様と合意しておきたいと考えています。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各段で結果を確かめてから次に進むので、途中で止める判断も可能です。施工ミスと既存設備の老朽化の責任分界は、契約前に明記します。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どの質問にも、断定せず実測で確かめる姿勢でお答えします。できないことは、できないと正直にお伝えします。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資料がそろわない場合は、削減額をお約束せず、まず診断のご提案に絞ります。許容回収が*年ならLED先行のみ、*〜*年なら冷蔵の区画先行も選べます。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ODY">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1F5FA8"/>
          </a:solidFill>
          <a:ln/>
        </p:spPr>
      </p:sp>
      <p:sp>
        <p:nvSpPr>
          <p:cNvPr id="3" name="Shape 1"/>
          <p:cNvSpPr/>
          <p:nvPr/>
        </p:nvSpPr>
        <p:spPr>
          <a:xfrm>
            <a:off x="502920" y="1024128"/>
            <a:ext cx="11185855" cy="0"/>
          </a:xfrm>
          <a:prstGeom prst="line">
            <a:avLst/>
          </a:prstGeom>
          <a:noFill/>
          <a:ln w="12700">
            <a:solidFill>
              <a:srgbClr val="D5DCE6"/>
            </a:solidFill>
            <a:prstDash val="solid"/>
          </a:ln>
        </p:spPr>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4A85"/>
        </a:solidFill>
      </p:bgPr>
    </p:bg>
    <p:spTree>
      <p:nvGrpSpPr>
        <p:cNvPr id="1" name=""/>
        <p:cNvGrpSpPr/>
        <p:nvPr/>
      </p:nvGrpSpPr>
      <p:grpSpPr>
        <a:xfrm>
          <a:off x="0" y="0"/>
          <a:ext cx="0" cy="0"/>
          <a:chOff x="0" y="0"/>
          <a:chExt cx="0" cy="0"/>
        </a:xfrm>
      </p:grpSpPr>
      <p:sp>
        <p:nvSpPr>
          <p:cNvPr id="2" name="Shape 0"/>
          <p:cNvSpPr/>
          <p:nvPr/>
        </p:nvSpPr>
        <p:spPr>
          <a:xfrm>
            <a:off x="502920" y="1828800"/>
            <a:ext cx="1097280" cy="82296"/>
          </a:xfrm>
          <a:prstGeom prst="rect">
            <a:avLst/>
          </a:prstGeom>
          <a:solidFill>
            <a:srgbClr val="E8F0FA"/>
          </a:solidFill>
          <a:ln/>
        </p:spPr>
      </p:sp>
      <p:sp>
        <p:nvSpPr>
          <p:cNvPr id="3" name="Text 1"/>
          <p:cNvSpPr/>
          <p:nvPr/>
        </p:nvSpPr>
        <p:spPr>
          <a:xfrm>
            <a:off x="502920" y="2057400"/>
            <a:ext cx="11185855" cy="1737360"/>
          </a:xfrm>
          <a:prstGeom prst="rect">
            <a:avLst/>
          </a:prstGeom>
          <a:noFill/>
          <a:ln/>
        </p:spPr>
        <p:txBody>
          <a:bodyPr wrap="square" rtlCol="0" anchor="t"/>
          <a:lstStyle/>
          <a:p>
            <a:pPr indent="0" marL="0">
              <a:buNone/>
            </a:pPr>
            <a:r>
              <a:rPr lang="en-US" sz="3600" b="1" dirty="0">
                <a:solidFill>
                  <a:srgbClr val="FFFFFF"/>
                </a:solidFill>
              </a:rPr>
              <a:t>電気代と売場を守る、LED先行・冷蔵区画更新の段階提案</a:t>
            </a:r>
            <a:endParaRPr lang="en-US" sz="3600" dirty="0"/>
          </a:p>
        </p:txBody>
      </p:sp>
      <p:sp>
        <p:nvSpPr>
          <p:cNvPr id="4" name="Text 2"/>
          <p:cNvSpPr/>
          <p:nvPr/>
        </p:nvSpPr>
        <p:spPr>
          <a:xfrm>
            <a:off x="502920" y="3977640"/>
            <a:ext cx="11185855" cy="914400"/>
          </a:xfrm>
          <a:prstGeom prst="rect">
            <a:avLst/>
          </a:prstGeom>
          <a:noFill/>
          <a:ln/>
        </p:spPr>
        <p:txBody>
          <a:bodyPr wrap="square" rtlCol="0" anchor="t"/>
          <a:lstStyle/>
          <a:p>
            <a:pPr indent="0" marL="0">
              <a:buNone/>
            </a:pPr>
            <a:r>
              <a:rPr lang="en-US" sz="1800" dirty="0">
                <a:solidFill>
                  <a:srgbClr val="E8F0FA"/>
                </a:solidFill>
              </a:rPr>
              <a:t>アイズノーマート様 ご提案資料</a:t>
            </a:r>
            <a:endParaRPr lang="en-US" sz="1800" dirty="0"/>
          </a:p>
        </p:txBody>
      </p:sp>
      <p:sp>
        <p:nvSpPr>
          <p:cNvPr id="5"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lstStyle/>
          <a:p>
            <a:pPr indent="0" marL="0">
              <a:buNone/>
            </a:pPr>
            <a:r>
              <a:rPr lang="en-US" sz="2600" b="1" dirty="0">
                <a:solidFill>
                  <a:srgbClr val="174A85"/>
                </a:solidFill>
              </a:rPr>
              <a:t>目次</a:t>
            </a:r>
            <a:endParaRPr lang="en-US" sz="2600" dirty="0"/>
          </a:p>
        </p:txBody>
      </p:sp>
      <p:sp>
        <p:nvSpPr>
          <p:cNvPr id="3" name="Text 1"/>
          <p:cNvSpPr/>
          <p:nvPr/>
        </p:nvSpPr>
        <p:spPr>
          <a:xfrm>
            <a:off x="502920" y="1234440"/>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結論</a:t>
            </a:r>
            <a:pPr indent="0" marL="0">
              <a:buNone/>
            </a:pPr>
            <a:r>
              <a:rPr lang="en-US" sz="1200" dirty="0">
                <a:solidFill>
                  <a:srgbClr val="465061"/>
                </a:solidFill>
              </a:rPr>
              <a:t>　LEDで効果を実測し、冷蔵は区画ごとに更新</a:t>
            </a:r>
            <a:endParaRPr lang="en-US" sz="1600" dirty="0"/>
          </a:p>
        </p:txBody>
      </p:sp>
      <p:sp>
        <p:nvSpPr>
          <p:cNvPr id="4" name="Text 2"/>
          <p:cNvSpPr/>
          <p:nvPr/>
        </p:nvSpPr>
        <p:spPr>
          <a:xfrm>
            <a:off x="5227168" y="1234440"/>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3</a:t>
            </a:r>
            <a:endParaRPr lang="en-US" sz="1500" dirty="0"/>
          </a:p>
        </p:txBody>
      </p:sp>
      <p:sp>
        <p:nvSpPr>
          <p:cNvPr id="5" name="Shape 3"/>
          <p:cNvSpPr/>
          <p:nvPr/>
        </p:nvSpPr>
        <p:spPr>
          <a:xfrm>
            <a:off x="502920" y="1801368"/>
            <a:ext cx="5364328" cy="0"/>
          </a:xfrm>
          <a:prstGeom prst="line">
            <a:avLst/>
          </a:prstGeom>
          <a:noFill/>
          <a:ln w="9525">
            <a:solidFill>
              <a:srgbClr val="D5DCE6"/>
            </a:solidFill>
            <a:prstDash val="solid"/>
          </a:ln>
        </p:spPr>
      </p:sp>
      <p:sp>
        <p:nvSpPr>
          <p:cNvPr id="6" name="Text 4"/>
          <p:cNvSpPr/>
          <p:nvPr/>
        </p:nvSpPr>
        <p:spPr>
          <a:xfrm>
            <a:off x="502920" y="1801368"/>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課題の仮説</a:t>
            </a:r>
            <a:pPr indent="0" marL="0">
              <a:buNone/>
            </a:pPr>
            <a:r>
              <a:rPr lang="en-US" sz="1200" dirty="0">
                <a:solidFill>
                  <a:srgbClr val="465061"/>
                </a:solidFill>
              </a:rPr>
              <a:t>　障壁は省エネではなく、効果と売場への不安</a:t>
            </a:r>
            <a:endParaRPr lang="en-US" sz="1600" dirty="0"/>
          </a:p>
        </p:txBody>
      </p:sp>
      <p:sp>
        <p:nvSpPr>
          <p:cNvPr id="7" name="Text 5"/>
          <p:cNvSpPr/>
          <p:nvPr/>
        </p:nvSpPr>
        <p:spPr>
          <a:xfrm>
            <a:off x="5227168" y="1801368"/>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4</a:t>
            </a:r>
            <a:endParaRPr lang="en-US" sz="1500" dirty="0"/>
          </a:p>
        </p:txBody>
      </p:sp>
      <p:sp>
        <p:nvSpPr>
          <p:cNvPr id="8" name="Shape 6"/>
          <p:cNvSpPr/>
          <p:nvPr/>
        </p:nvSpPr>
        <p:spPr>
          <a:xfrm>
            <a:off x="502920" y="2368296"/>
            <a:ext cx="5364328" cy="0"/>
          </a:xfrm>
          <a:prstGeom prst="line">
            <a:avLst/>
          </a:prstGeom>
          <a:noFill/>
          <a:ln w="9525">
            <a:solidFill>
              <a:srgbClr val="D5DCE6"/>
            </a:solidFill>
            <a:prstDash val="solid"/>
          </a:ln>
        </p:spPr>
      </p:sp>
      <p:sp>
        <p:nvSpPr>
          <p:cNvPr id="9" name="Text 7"/>
          <p:cNvSpPr/>
          <p:nvPr/>
        </p:nvSpPr>
        <p:spPr>
          <a:xfrm>
            <a:off x="502920" y="2368296"/>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提案の筋書き</a:t>
            </a:r>
            <a:pPr indent="0" marL="0">
              <a:buNone/>
            </a:pPr>
            <a:r>
              <a:rPr lang="en-US" sz="1200" dirty="0">
                <a:solidFill>
                  <a:srgbClr val="465061"/>
                </a:solidFill>
              </a:rPr>
              <a:t>　現状確認から段階的に判断</a:t>
            </a:r>
            <a:endParaRPr lang="en-US" sz="1600" dirty="0"/>
          </a:p>
        </p:txBody>
      </p:sp>
      <p:sp>
        <p:nvSpPr>
          <p:cNvPr id="10" name="Text 8"/>
          <p:cNvSpPr/>
          <p:nvPr/>
        </p:nvSpPr>
        <p:spPr>
          <a:xfrm>
            <a:off x="5227168" y="2368296"/>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5</a:t>
            </a:r>
            <a:endParaRPr lang="en-US" sz="1500" dirty="0"/>
          </a:p>
        </p:txBody>
      </p:sp>
      <p:sp>
        <p:nvSpPr>
          <p:cNvPr id="11" name="Shape 9"/>
          <p:cNvSpPr/>
          <p:nvPr/>
        </p:nvSpPr>
        <p:spPr>
          <a:xfrm>
            <a:off x="502920" y="2935224"/>
            <a:ext cx="5364328" cy="0"/>
          </a:xfrm>
          <a:prstGeom prst="line">
            <a:avLst/>
          </a:prstGeom>
          <a:noFill/>
          <a:ln w="9525">
            <a:solidFill>
              <a:srgbClr val="D5DCE6"/>
            </a:solidFill>
            <a:prstDash val="solid"/>
          </a:ln>
        </p:spPr>
      </p:sp>
      <p:sp>
        <p:nvSpPr>
          <p:cNvPr id="12" name="Text 10"/>
          <p:cNvSpPr/>
          <p:nvPr/>
        </p:nvSpPr>
        <p:spPr>
          <a:xfrm>
            <a:off x="502920" y="2935224"/>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必要なデータ</a:t>
            </a:r>
            <a:pPr indent="0" marL="0">
              <a:buNone/>
            </a:pPr>
            <a:r>
              <a:rPr lang="en-US" sz="1200" dirty="0">
                <a:solidFill>
                  <a:srgbClr val="465061"/>
                </a:solidFill>
              </a:rPr>
              <a:t>　推計を実測に置き換える</a:t>
            </a:r>
            <a:endParaRPr lang="en-US" sz="1600" dirty="0"/>
          </a:p>
        </p:txBody>
      </p:sp>
      <p:sp>
        <p:nvSpPr>
          <p:cNvPr id="13" name="Text 11"/>
          <p:cNvSpPr/>
          <p:nvPr/>
        </p:nvSpPr>
        <p:spPr>
          <a:xfrm>
            <a:off x="5227168" y="2935224"/>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6</a:t>
            </a:r>
            <a:endParaRPr lang="en-US" sz="1500" dirty="0"/>
          </a:p>
        </p:txBody>
      </p:sp>
      <p:sp>
        <p:nvSpPr>
          <p:cNvPr id="14" name="Shape 12"/>
          <p:cNvSpPr/>
          <p:nvPr/>
        </p:nvSpPr>
        <p:spPr>
          <a:xfrm>
            <a:off x="502920" y="3502152"/>
            <a:ext cx="5364328" cy="0"/>
          </a:xfrm>
          <a:prstGeom prst="line">
            <a:avLst/>
          </a:prstGeom>
          <a:noFill/>
          <a:ln w="9525">
            <a:solidFill>
              <a:srgbClr val="D5DCE6"/>
            </a:solidFill>
            <a:prstDash val="solid"/>
          </a:ln>
        </p:spPr>
      </p:sp>
      <p:sp>
        <p:nvSpPr>
          <p:cNvPr id="15" name="Text 13"/>
          <p:cNvSpPr/>
          <p:nvPr/>
        </p:nvSpPr>
        <p:spPr>
          <a:xfrm>
            <a:off x="502920" y="3502152"/>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電気の使い道</a:t>
            </a:r>
            <a:pPr indent="0" marL="0">
              <a:buNone/>
            </a:pPr>
            <a:r>
              <a:rPr lang="en-US" sz="1200" dirty="0">
                <a:solidFill>
                  <a:srgbClr val="465061"/>
                </a:solidFill>
              </a:rPr>
              <a:t>　冷蔵・冷凍ケースが半分以上（当社推計）</a:t>
            </a:r>
            <a:endParaRPr lang="en-US" sz="1600" dirty="0"/>
          </a:p>
        </p:txBody>
      </p:sp>
      <p:sp>
        <p:nvSpPr>
          <p:cNvPr id="16" name="Text 14"/>
          <p:cNvSpPr/>
          <p:nvPr/>
        </p:nvSpPr>
        <p:spPr>
          <a:xfrm>
            <a:off x="5227168" y="3502152"/>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7</a:t>
            </a:r>
            <a:endParaRPr lang="en-US" sz="1500" dirty="0"/>
          </a:p>
        </p:txBody>
      </p:sp>
      <p:sp>
        <p:nvSpPr>
          <p:cNvPr id="17" name="Shape 15"/>
          <p:cNvSpPr/>
          <p:nvPr/>
        </p:nvSpPr>
        <p:spPr>
          <a:xfrm>
            <a:off x="502920" y="4069080"/>
            <a:ext cx="5364328" cy="0"/>
          </a:xfrm>
          <a:prstGeom prst="line">
            <a:avLst/>
          </a:prstGeom>
          <a:noFill/>
          <a:ln w="9525">
            <a:solidFill>
              <a:srgbClr val="D5DCE6"/>
            </a:solidFill>
            <a:prstDash val="solid"/>
          </a:ln>
        </p:spPr>
      </p:sp>
      <p:sp>
        <p:nvSpPr>
          <p:cNvPr id="18" name="Text 16"/>
          <p:cNvSpPr/>
          <p:nvPr/>
        </p:nvSpPr>
        <p:spPr>
          <a:xfrm>
            <a:off x="502920" y="4069080"/>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影響の試算</a:t>
            </a:r>
            <a:pPr indent="0" marL="0">
              <a:buNone/>
            </a:pPr>
            <a:r>
              <a:rPr lang="en-US" sz="1200" dirty="0">
                <a:solidFill>
                  <a:srgbClr val="465061"/>
                </a:solidFill>
              </a:rPr>
              <a:t>　削減額の大きさは冷蔵ケースが本丸</a:t>
            </a:r>
            <a:endParaRPr lang="en-US" sz="1600" dirty="0"/>
          </a:p>
        </p:txBody>
      </p:sp>
      <p:sp>
        <p:nvSpPr>
          <p:cNvPr id="19" name="Text 17"/>
          <p:cNvSpPr/>
          <p:nvPr/>
        </p:nvSpPr>
        <p:spPr>
          <a:xfrm>
            <a:off x="5227168" y="4069080"/>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8</a:t>
            </a:r>
            <a:endParaRPr lang="en-US" sz="1500" dirty="0"/>
          </a:p>
        </p:txBody>
      </p:sp>
      <p:sp>
        <p:nvSpPr>
          <p:cNvPr id="20" name="Shape 18"/>
          <p:cNvSpPr/>
          <p:nvPr/>
        </p:nvSpPr>
        <p:spPr>
          <a:xfrm>
            <a:off x="502920" y="4636008"/>
            <a:ext cx="5364328" cy="0"/>
          </a:xfrm>
          <a:prstGeom prst="line">
            <a:avLst/>
          </a:prstGeom>
          <a:noFill/>
          <a:ln w="9525">
            <a:solidFill>
              <a:srgbClr val="D5DCE6"/>
            </a:solidFill>
            <a:prstDash val="solid"/>
          </a:ln>
        </p:spPr>
      </p:sp>
      <p:sp>
        <p:nvSpPr>
          <p:cNvPr id="21" name="Text 19"/>
          <p:cNvSpPr/>
          <p:nvPr/>
        </p:nvSpPr>
        <p:spPr>
          <a:xfrm>
            <a:off x="6324448" y="1234440"/>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改善案</a:t>
            </a:r>
            <a:pPr indent="0" marL="0">
              <a:buNone/>
            </a:pPr>
            <a:r>
              <a:rPr lang="en-US" sz="1200" dirty="0">
                <a:solidFill>
                  <a:srgbClr val="465061"/>
                </a:solidFill>
              </a:rPr>
              <a:t>　小さく始め、区画ごとに判断する*つの柱</a:t>
            </a:r>
            <a:endParaRPr lang="en-US" sz="1600" dirty="0"/>
          </a:p>
        </p:txBody>
      </p:sp>
      <p:sp>
        <p:nvSpPr>
          <p:cNvPr id="22" name="Text 20"/>
          <p:cNvSpPr/>
          <p:nvPr/>
        </p:nvSpPr>
        <p:spPr>
          <a:xfrm>
            <a:off x="11048695" y="1234440"/>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9</a:t>
            </a:r>
            <a:endParaRPr lang="en-US" sz="1500" dirty="0"/>
          </a:p>
        </p:txBody>
      </p:sp>
      <p:sp>
        <p:nvSpPr>
          <p:cNvPr id="23" name="Shape 21"/>
          <p:cNvSpPr/>
          <p:nvPr/>
        </p:nvSpPr>
        <p:spPr>
          <a:xfrm>
            <a:off x="6324448" y="1801368"/>
            <a:ext cx="5364328" cy="0"/>
          </a:xfrm>
          <a:prstGeom prst="line">
            <a:avLst/>
          </a:prstGeom>
          <a:noFill/>
          <a:ln w="9525">
            <a:solidFill>
              <a:srgbClr val="D5DCE6"/>
            </a:solidFill>
            <a:prstDash val="solid"/>
          </a:ln>
        </p:spPr>
      </p:sp>
      <p:sp>
        <p:nvSpPr>
          <p:cNvPr id="24" name="Text 22"/>
          <p:cNvSpPr/>
          <p:nvPr/>
        </p:nvSpPr>
        <p:spPr>
          <a:xfrm>
            <a:off x="6324448" y="1801368"/>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小さく試す検証</a:t>
            </a:r>
            <a:pPr indent="0" marL="0">
              <a:buNone/>
            </a:pPr>
            <a:r>
              <a:rPr lang="en-US" sz="1200" dirty="0">
                <a:solidFill>
                  <a:srgbClr val="465061"/>
                </a:solidFill>
              </a:rPr>
              <a:t>　指標と見直しの基準を先に決める</a:t>
            </a:r>
            <a:endParaRPr lang="en-US" sz="1600" dirty="0"/>
          </a:p>
        </p:txBody>
      </p:sp>
      <p:sp>
        <p:nvSpPr>
          <p:cNvPr id="25" name="Text 23"/>
          <p:cNvSpPr/>
          <p:nvPr/>
        </p:nvSpPr>
        <p:spPr>
          <a:xfrm>
            <a:off x="11048695" y="1801368"/>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10</a:t>
            </a:r>
            <a:endParaRPr lang="en-US" sz="1500" dirty="0"/>
          </a:p>
        </p:txBody>
      </p:sp>
      <p:sp>
        <p:nvSpPr>
          <p:cNvPr id="26" name="Shape 24"/>
          <p:cNvSpPr/>
          <p:nvPr/>
        </p:nvSpPr>
        <p:spPr>
          <a:xfrm>
            <a:off x="6324448" y="2368296"/>
            <a:ext cx="5364328" cy="0"/>
          </a:xfrm>
          <a:prstGeom prst="line">
            <a:avLst/>
          </a:prstGeom>
          <a:noFill/>
          <a:ln w="9525">
            <a:solidFill>
              <a:srgbClr val="D5DCE6"/>
            </a:solidFill>
            <a:prstDash val="solid"/>
          </a:ln>
        </p:spPr>
      </p:sp>
      <p:sp>
        <p:nvSpPr>
          <p:cNvPr id="27" name="Text 25"/>
          <p:cNvSpPr/>
          <p:nvPr/>
        </p:nvSpPr>
        <p:spPr>
          <a:xfrm>
            <a:off x="6324448" y="2368296"/>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導入の手順</a:t>
            </a:r>
            <a:pPr indent="0" marL="0">
              <a:buNone/>
            </a:pPr>
            <a:r>
              <a:rPr lang="en-US" sz="1200" dirty="0">
                <a:solidFill>
                  <a:srgbClr val="465061"/>
                </a:solidFill>
              </a:rPr>
              <a:t>　調査から区画更新まで段階的に</a:t>
            </a:r>
            <a:endParaRPr lang="en-US" sz="1600" dirty="0"/>
          </a:p>
        </p:txBody>
      </p:sp>
      <p:sp>
        <p:nvSpPr>
          <p:cNvPr id="28" name="Text 26"/>
          <p:cNvSpPr/>
          <p:nvPr/>
        </p:nvSpPr>
        <p:spPr>
          <a:xfrm>
            <a:off x="11048695" y="2368296"/>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11</a:t>
            </a:r>
            <a:endParaRPr lang="en-US" sz="1500" dirty="0"/>
          </a:p>
        </p:txBody>
      </p:sp>
      <p:sp>
        <p:nvSpPr>
          <p:cNvPr id="29" name="Shape 27"/>
          <p:cNvSpPr/>
          <p:nvPr/>
        </p:nvSpPr>
        <p:spPr>
          <a:xfrm>
            <a:off x="6324448" y="2935224"/>
            <a:ext cx="5364328" cy="0"/>
          </a:xfrm>
          <a:prstGeom prst="line">
            <a:avLst/>
          </a:prstGeom>
          <a:noFill/>
          <a:ln w="9525">
            <a:solidFill>
              <a:srgbClr val="D5DCE6"/>
            </a:solidFill>
            <a:prstDash val="solid"/>
          </a:ln>
        </p:spPr>
      </p:sp>
      <p:sp>
        <p:nvSpPr>
          <p:cNvPr id="30" name="Text 28"/>
          <p:cNvSpPr/>
          <p:nvPr/>
        </p:nvSpPr>
        <p:spPr>
          <a:xfrm>
            <a:off x="6324448" y="2935224"/>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想定質問と答え</a:t>
            </a:r>
            <a:endParaRPr lang="en-US" sz="1600" dirty="0"/>
          </a:p>
        </p:txBody>
      </p:sp>
      <p:sp>
        <p:nvSpPr>
          <p:cNvPr id="31" name="Text 29"/>
          <p:cNvSpPr/>
          <p:nvPr/>
        </p:nvSpPr>
        <p:spPr>
          <a:xfrm>
            <a:off x="11048695" y="2935224"/>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12</a:t>
            </a:r>
            <a:endParaRPr lang="en-US" sz="1500" dirty="0"/>
          </a:p>
        </p:txBody>
      </p:sp>
      <p:sp>
        <p:nvSpPr>
          <p:cNvPr id="32" name="Shape 30"/>
          <p:cNvSpPr/>
          <p:nvPr/>
        </p:nvSpPr>
        <p:spPr>
          <a:xfrm>
            <a:off x="6324448" y="3502152"/>
            <a:ext cx="5364328" cy="0"/>
          </a:xfrm>
          <a:prstGeom prst="line">
            <a:avLst/>
          </a:prstGeom>
          <a:noFill/>
          <a:ln w="9525">
            <a:solidFill>
              <a:srgbClr val="D5DCE6"/>
            </a:solidFill>
            <a:prstDash val="solid"/>
          </a:ln>
        </p:spPr>
      </p:sp>
      <p:sp>
        <p:nvSpPr>
          <p:cNvPr id="33" name="Text 31"/>
          <p:cNvSpPr/>
          <p:nvPr/>
        </p:nvSpPr>
        <p:spPr>
          <a:xfrm>
            <a:off x="6324448" y="3502152"/>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次に確認したいこと</a:t>
            </a:r>
            <a:pPr indent="0" marL="0">
              <a:buNone/>
            </a:pPr>
            <a:r>
              <a:rPr lang="en-US" sz="1200" dirty="0">
                <a:solidFill>
                  <a:srgbClr val="465061"/>
                </a:solidFill>
              </a:rPr>
              <a:t>　判断の前提をそろえる</a:t>
            </a:r>
            <a:endParaRPr lang="en-US" sz="1600" dirty="0"/>
          </a:p>
        </p:txBody>
      </p:sp>
      <p:sp>
        <p:nvSpPr>
          <p:cNvPr id="34" name="Text 32"/>
          <p:cNvSpPr/>
          <p:nvPr/>
        </p:nvSpPr>
        <p:spPr>
          <a:xfrm>
            <a:off x="11048695" y="3502152"/>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13</a:t>
            </a:r>
            <a:endParaRPr lang="en-US" sz="1500" dirty="0"/>
          </a:p>
        </p:txBody>
      </p:sp>
      <p:sp>
        <p:nvSpPr>
          <p:cNvPr id="35" name="Shape 33"/>
          <p:cNvSpPr/>
          <p:nvPr/>
        </p:nvSpPr>
        <p:spPr>
          <a:xfrm>
            <a:off x="6324448" y="4069080"/>
            <a:ext cx="5364328" cy="0"/>
          </a:xfrm>
          <a:prstGeom prst="line">
            <a:avLst/>
          </a:prstGeom>
          <a:noFill/>
          <a:ln w="9525">
            <a:solidFill>
              <a:srgbClr val="D5DCE6"/>
            </a:solidFill>
            <a:prstDash val="solid"/>
          </a:ln>
        </p:spPr>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2</a:t>
            </a:fld>
            <a:endParaRPr lang="en-US"/>
          </a:p>
        </p:txBody>
      </p:sp>
      <p:sp>
        <p:nvSpPr>
          <p:cNvPr id="3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結論：LEDで効果を実測し、冷蔵は区画ごとに更新</a:t>
            </a:r>
            <a:endParaRPr lang="en-US" sz="2600" dirty="0"/>
          </a:p>
        </p:txBody>
      </p:sp>
      <p:sp>
        <p:nvSpPr>
          <p:cNvPr id="3" name="Shape 1"/>
          <p:cNvSpPr/>
          <p:nvPr/>
        </p:nvSpPr>
        <p:spPr>
          <a:xfrm>
            <a:off x="502920" y="1234440"/>
            <a:ext cx="11185855" cy="1143000"/>
          </a:xfrm>
          <a:prstGeom prst="roundRect">
            <a:avLst>
              <a:gd name="adj" fmla="val 6400"/>
            </a:avLst>
          </a:prstGeom>
          <a:solidFill>
            <a:srgbClr val="E8F0FA"/>
          </a:solidFill>
          <a:ln w="12700">
            <a:solidFill>
              <a:srgbClr val="E8F0FA"/>
            </a:solidFill>
            <a:prstDash val="solid"/>
          </a:ln>
        </p:spPr>
      </p:sp>
      <p:sp>
        <p:nvSpPr>
          <p:cNvPr id="4" name="Shape 2"/>
          <p:cNvSpPr/>
          <p:nvPr/>
        </p:nvSpPr>
        <p:spPr>
          <a:xfrm>
            <a:off x="502920" y="1234440"/>
            <a:ext cx="109728" cy="1143000"/>
          </a:xfrm>
          <a:prstGeom prst="rect">
            <a:avLst/>
          </a:prstGeom>
          <a:solidFill>
            <a:srgbClr val="1F5FA8"/>
          </a:solidFill>
          <a:ln/>
        </p:spPr>
      </p:sp>
      <p:sp>
        <p:nvSpPr>
          <p:cNvPr id="5" name="Text 3"/>
          <p:cNvSpPr/>
          <p:nvPr/>
        </p:nvSpPr>
        <p:spPr>
          <a:xfrm>
            <a:off x="777240" y="1280160"/>
            <a:ext cx="10820095" cy="1051560"/>
          </a:xfrm>
          <a:prstGeom prst="rect">
            <a:avLst/>
          </a:prstGeom>
          <a:noFill/>
          <a:ln/>
        </p:spPr>
        <p:txBody>
          <a:bodyPr wrap="square" lIns="1016" tIns="1016" rIns="1016" bIns="1016" rtlCol="0" anchor="ctr">
            <a:normAutofit/>
          </a:bodyPr>
          <a:lstStyle/>
          <a:p>
            <a:pPr indent="0" marL="0">
              <a:buNone/>
            </a:pPr>
            <a:r>
              <a:rPr lang="en-US" sz="2200" b="1" dirty="0">
                <a:solidFill>
                  <a:srgbClr val="174A85"/>
                </a:solidFill>
              </a:rPr>
              <a:t>貴社には、まずLED照明（約*万円）で効果を実測し、冷蔵ケースは区画ごとに採算と売場への影響を確かめて段階的に更新することをご提案します。</a:t>
            </a:r>
            <a:endParaRPr lang="en-US" sz="2200" dirty="0"/>
          </a:p>
        </p:txBody>
      </p:sp>
      <p:sp>
        <p:nvSpPr>
          <p:cNvPr id="6" name="Shape 4"/>
          <p:cNvSpPr/>
          <p:nvPr/>
        </p:nvSpPr>
        <p:spPr>
          <a:xfrm>
            <a:off x="594360" y="2761488"/>
            <a:ext cx="502920" cy="502920"/>
          </a:xfrm>
          <a:prstGeom prst="ellipse">
            <a:avLst/>
          </a:prstGeom>
          <a:solidFill>
            <a:srgbClr val="1F5FA8"/>
          </a:solidFill>
          <a:ln w="12700">
            <a:solidFill>
              <a:srgbClr val="1F5FA8"/>
            </a:solidFill>
            <a:prstDash val="solid"/>
          </a:ln>
        </p:spPr>
      </p:sp>
      <p:sp>
        <p:nvSpPr>
          <p:cNvPr id="7" name="Text 5"/>
          <p:cNvSpPr/>
          <p:nvPr/>
        </p:nvSpPr>
        <p:spPr>
          <a:xfrm>
            <a:off x="594360" y="2761488"/>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rPr>
              <a:t>1</a:t>
            </a:r>
            <a:endParaRPr lang="en-US" sz="1800" dirty="0"/>
          </a:p>
        </p:txBody>
      </p:sp>
      <p:sp>
        <p:nvSpPr>
          <p:cNvPr id="8" name="Text 6"/>
          <p:cNvSpPr/>
          <p:nvPr/>
        </p:nvSpPr>
        <p:spPr>
          <a:xfrm>
            <a:off x="1280160" y="2670048"/>
            <a:ext cx="10362895" cy="829818"/>
          </a:xfrm>
          <a:prstGeom prst="rect">
            <a:avLst/>
          </a:prstGeom>
          <a:noFill/>
          <a:ln/>
        </p:spPr>
        <p:txBody>
          <a:bodyPr wrap="square" lIns="1016" tIns="1016" rIns="1016" bIns="1016" rtlCol="0" anchor="ctr">
            <a:normAutofit/>
          </a:bodyPr>
          <a:lstStyle/>
          <a:p>
            <a:pPr indent="0" marL="0">
              <a:buNone/>
            </a:pPr>
            <a:r>
              <a:rPr lang="en-US" sz="1700" b="1" dirty="0">
                <a:solidFill>
                  <a:srgbClr val="18202F"/>
                </a:solidFill>
              </a:rPr>
              <a:t>LED照明を先行</a:t>
            </a:r>
            <a:endParaRPr lang="en-US" sz="1700" dirty="0"/>
          </a:p>
          <a:p>
            <a:pPr indent="0" marL="0">
              <a:buNone/>
            </a:pPr>
            <a:r>
              <a:rPr lang="en-US" sz="1300" dirty="0">
                <a:solidFill>
                  <a:srgbClr val="465061"/>
                </a:solidFill>
              </a:rPr>
              <a:t>約*本の蛍光灯を約*万円で更新し、電気代の下がり方を実測で確かめます。</a:t>
            </a:r>
            <a:endParaRPr lang="en-US" sz="1700" dirty="0"/>
          </a:p>
        </p:txBody>
      </p:sp>
      <p:sp>
        <p:nvSpPr>
          <p:cNvPr id="9" name="Shape 7"/>
          <p:cNvSpPr/>
          <p:nvPr/>
        </p:nvSpPr>
        <p:spPr>
          <a:xfrm>
            <a:off x="1280160" y="3536442"/>
            <a:ext cx="10362895" cy="0"/>
          </a:xfrm>
          <a:prstGeom prst="line">
            <a:avLst/>
          </a:prstGeom>
          <a:noFill/>
          <a:ln w="9525">
            <a:solidFill>
              <a:srgbClr val="D5DCE6"/>
            </a:solidFill>
            <a:prstDash val="solid"/>
          </a:ln>
        </p:spPr>
      </p:sp>
      <p:sp>
        <p:nvSpPr>
          <p:cNvPr id="10" name="Shape 8"/>
          <p:cNvSpPr/>
          <p:nvPr/>
        </p:nvSpPr>
        <p:spPr>
          <a:xfrm>
            <a:off x="594360" y="3664458"/>
            <a:ext cx="502920" cy="502920"/>
          </a:xfrm>
          <a:prstGeom prst="ellipse">
            <a:avLst/>
          </a:prstGeom>
          <a:solidFill>
            <a:srgbClr val="2A8F7A"/>
          </a:solidFill>
          <a:ln w="12700">
            <a:solidFill>
              <a:srgbClr val="2A8F7A"/>
            </a:solidFill>
            <a:prstDash val="solid"/>
          </a:ln>
        </p:spPr>
      </p:sp>
      <p:sp>
        <p:nvSpPr>
          <p:cNvPr id="11" name="Text 9"/>
          <p:cNvSpPr/>
          <p:nvPr/>
        </p:nvSpPr>
        <p:spPr>
          <a:xfrm>
            <a:off x="594360" y="3664458"/>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rPr>
              <a:t>2</a:t>
            </a:r>
            <a:endParaRPr lang="en-US" sz="1800" dirty="0"/>
          </a:p>
        </p:txBody>
      </p:sp>
      <p:sp>
        <p:nvSpPr>
          <p:cNvPr id="12" name="Text 10"/>
          <p:cNvSpPr/>
          <p:nvPr/>
        </p:nvSpPr>
        <p:spPr>
          <a:xfrm>
            <a:off x="1280160" y="3573018"/>
            <a:ext cx="10362895" cy="829818"/>
          </a:xfrm>
          <a:prstGeom prst="rect">
            <a:avLst/>
          </a:prstGeom>
          <a:noFill/>
          <a:ln/>
        </p:spPr>
        <p:txBody>
          <a:bodyPr wrap="square" lIns="1016" tIns="1016" rIns="1016" bIns="1016" rtlCol="0" anchor="ctr">
            <a:normAutofit/>
          </a:bodyPr>
          <a:lstStyle/>
          <a:p>
            <a:pPr indent="0" marL="0">
              <a:buNone/>
            </a:pPr>
            <a:r>
              <a:rPr lang="en-US" sz="1700" b="1" dirty="0">
                <a:solidFill>
                  <a:srgbClr val="18202F"/>
                </a:solidFill>
              </a:rPr>
              <a:t>冷蔵ケースは区画単位</a:t>
            </a:r>
            <a:endParaRPr lang="en-US" sz="1700" dirty="0"/>
          </a:p>
          <a:p>
            <a:pPr indent="0" marL="0">
              <a:buNone/>
            </a:pPr>
            <a:r>
              <a:rPr lang="en-US" sz="1300" dirty="0">
                <a:solidFill>
                  <a:srgbClr val="465061"/>
                </a:solidFill>
              </a:rPr>
              <a:t>*万円の一括ではなく、区画ごとに診断し、先行*区画の結果で残りを判断します。</a:t>
            </a:r>
            <a:endParaRPr lang="en-US" sz="1700" dirty="0"/>
          </a:p>
        </p:txBody>
      </p:sp>
      <p:sp>
        <p:nvSpPr>
          <p:cNvPr id="13" name="Shape 11"/>
          <p:cNvSpPr/>
          <p:nvPr/>
        </p:nvSpPr>
        <p:spPr>
          <a:xfrm>
            <a:off x="1280160" y="4439412"/>
            <a:ext cx="10362895" cy="0"/>
          </a:xfrm>
          <a:prstGeom prst="line">
            <a:avLst/>
          </a:prstGeom>
          <a:noFill/>
          <a:ln w="9525">
            <a:solidFill>
              <a:srgbClr val="D5DCE6"/>
            </a:solidFill>
            <a:prstDash val="solid"/>
          </a:ln>
        </p:spPr>
      </p:sp>
      <p:sp>
        <p:nvSpPr>
          <p:cNvPr id="14" name="Shape 12"/>
          <p:cNvSpPr/>
          <p:nvPr/>
        </p:nvSpPr>
        <p:spPr>
          <a:xfrm>
            <a:off x="594360" y="4567428"/>
            <a:ext cx="502920" cy="502920"/>
          </a:xfrm>
          <a:prstGeom prst="ellipse">
            <a:avLst/>
          </a:prstGeom>
          <a:solidFill>
            <a:srgbClr val="1B5E20"/>
          </a:solidFill>
          <a:ln w="12700">
            <a:solidFill>
              <a:srgbClr val="1B5E20"/>
            </a:solidFill>
            <a:prstDash val="solid"/>
          </a:ln>
        </p:spPr>
      </p:sp>
      <p:sp>
        <p:nvSpPr>
          <p:cNvPr id="15" name="Text 13"/>
          <p:cNvSpPr/>
          <p:nvPr/>
        </p:nvSpPr>
        <p:spPr>
          <a:xfrm>
            <a:off x="594360" y="4567428"/>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rPr>
              <a:t>3</a:t>
            </a:r>
            <a:endParaRPr lang="en-US" sz="1800" dirty="0"/>
          </a:p>
        </p:txBody>
      </p:sp>
      <p:sp>
        <p:nvSpPr>
          <p:cNvPr id="16" name="Text 14"/>
          <p:cNvSpPr/>
          <p:nvPr/>
        </p:nvSpPr>
        <p:spPr>
          <a:xfrm>
            <a:off x="1280160" y="4475988"/>
            <a:ext cx="10362895" cy="829818"/>
          </a:xfrm>
          <a:prstGeom prst="rect">
            <a:avLst/>
          </a:prstGeom>
          <a:noFill/>
          <a:ln/>
        </p:spPr>
        <p:txBody>
          <a:bodyPr wrap="square" lIns="1016" tIns="1016" rIns="1016" bIns="1016" rtlCol="0" anchor="ctr">
            <a:normAutofit/>
          </a:bodyPr>
          <a:lstStyle/>
          <a:p>
            <a:pPr indent="0" marL="0">
              <a:buNone/>
            </a:pPr>
            <a:r>
              <a:rPr lang="en-US" sz="1700" b="1" dirty="0">
                <a:solidFill>
                  <a:srgbClr val="18202F"/>
                </a:solidFill>
              </a:rPr>
              <a:t>補助金なしで成り立つ計画</a:t>
            </a:r>
            <a:endParaRPr lang="en-US" sz="1700" dirty="0"/>
          </a:p>
          <a:p>
            <a:pPr indent="0" marL="0">
              <a:buNone/>
            </a:pPr>
            <a:r>
              <a:rPr lang="en-US" sz="1300" dirty="0">
                <a:solidFill>
                  <a:srgbClr val="465061"/>
                </a:solidFill>
              </a:rPr>
              <a:t>自己資金で成り立つ収支を基本にします。補助金・リース・税制は、通れば上乗せとして扱います。</a:t>
            </a:r>
            <a:endParaRPr lang="en-US" sz="1700" dirty="0"/>
          </a:p>
        </p:txBody>
      </p:sp>
      <p:sp>
        <p:nvSpPr>
          <p:cNvPr id="17" name="Shape 15"/>
          <p:cNvSpPr/>
          <p:nvPr/>
        </p:nvSpPr>
        <p:spPr>
          <a:xfrm>
            <a:off x="1280160" y="5342382"/>
            <a:ext cx="10362895" cy="0"/>
          </a:xfrm>
          <a:prstGeom prst="line">
            <a:avLst/>
          </a:prstGeom>
          <a:noFill/>
          <a:ln w="9525">
            <a:solidFill>
              <a:srgbClr val="D5DCE6"/>
            </a:solidFill>
            <a:prstDash val="solid"/>
          </a:ln>
        </p:spPr>
      </p:sp>
      <p:sp>
        <p:nvSpPr>
          <p:cNvPr id="18" name="Shape 16"/>
          <p:cNvSpPr/>
          <p:nvPr/>
        </p:nvSpPr>
        <p:spPr>
          <a:xfrm>
            <a:off x="594360" y="5470398"/>
            <a:ext cx="502920" cy="502920"/>
          </a:xfrm>
          <a:prstGeom prst="ellipse">
            <a:avLst/>
          </a:prstGeom>
          <a:solidFill>
            <a:srgbClr val="7A4D00"/>
          </a:solidFill>
          <a:ln w="12700">
            <a:solidFill>
              <a:srgbClr val="7A4D00"/>
            </a:solidFill>
            <a:prstDash val="solid"/>
          </a:ln>
        </p:spPr>
      </p:sp>
      <p:sp>
        <p:nvSpPr>
          <p:cNvPr id="19" name="Text 17"/>
          <p:cNvSpPr/>
          <p:nvPr/>
        </p:nvSpPr>
        <p:spPr>
          <a:xfrm>
            <a:off x="594360" y="5470398"/>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rPr>
              <a:t>4</a:t>
            </a:r>
            <a:endParaRPr lang="en-US" sz="1800" dirty="0"/>
          </a:p>
        </p:txBody>
      </p:sp>
      <p:sp>
        <p:nvSpPr>
          <p:cNvPr id="20" name="Text 18"/>
          <p:cNvSpPr/>
          <p:nvPr/>
        </p:nvSpPr>
        <p:spPr>
          <a:xfrm>
            <a:off x="1280160" y="5378958"/>
            <a:ext cx="10362895" cy="829818"/>
          </a:xfrm>
          <a:prstGeom prst="rect">
            <a:avLst/>
          </a:prstGeom>
          <a:noFill/>
          <a:ln/>
        </p:spPr>
        <p:txBody>
          <a:bodyPr wrap="square" lIns="1016" tIns="1016" rIns="1016" bIns="1016" rtlCol="0" anchor="ctr">
            <a:normAutofit/>
          </a:bodyPr>
          <a:lstStyle/>
          <a:p>
            <a:pPr indent="0" marL="0">
              <a:buNone/>
            </a:pPr>
            <a:r>
              <a:rPr lang="en-US" sz="1700" b="1" dirty="0">
                <a:solidFill>
                  <a:srgbClr val="18202F"/>
                </a:solidFill>
              </a:rPr>
              <a:t>本日ご相談したいこと</a:t>
            </a:r>
            <a:endParaRPr lang="en-US" sz="1700" dirty="0"/>
          </a:p>
          <a:p>
            <a:pPr indent="0" marL="0">
              <a:buNone/>
            </a:pPr>
            <a:r>
              <a:rPr lang="en-US" sz="1300" dirty="0">
                <a:solidFill>
                  <a:srgbClr val="465061"/>
                </a:solidFill>
              </a:rPr>
              <a:t>一括契約ではなく、資料のご提供・現地調査・判断条件の合意をお願いしたいと考えています。</a:t>
            </a:r>
            <a:endParaRPr lang="en-US" sz="17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3</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課題の仮説：障壁は省エネではなく、効果と売場への不安</a:t>
            </a:r>
            <a:endParaRPr lang="en-US" sz="2600" dirty="0"/>
          </a:p>
        </p:txBody>
      </p:sp>
      <p:sp>
        <p:nvSpPr>
          <p:cNvPr id="3" name="Shape 1"/>
          <p:cNvSpPr/>
          <p:nvPr/>
        </p:nvSpPr>
        <p:spPr>
          <a:xfrm>
            <a:off x="502920" y="1977644"/>
            <a:ext cx="2590724" cy="3171190"/>
          </a:xfrm>
          <a:prstGeom prst="roundRect">
            <a:avLst>
              <a:gd name="adj" fmla="val 2118"/>
            </a:avLst>
          </a:prstGeom>
          <a:solidFill>
            <a:srgbClr val="E8F0FA"/>
          </a:solidFill>
          <a:ln w="12700">
            <a:solidFill>
              <a:srgbClr val="E8F0FA"/>
            </a:solidFill>
            <a:prstDash val="solid"/>
          </a:ln>
        </p:spPr>
      </p:sp>
      <p:sp>
        <p:nvSpPr>
          <p:cNvPr id="4" name="Shape 2"/>
          <p:cNvSpPr/>
          <p:nvPr/>
        </p:nvSpPr>
        <p:spPr>
          <a:xfrm>
            <a:off x="502920" y="1977644"/>
            <a:ext cx="2590724" cy="128016"/>
          </a:xfrm>
          <a:prstGeom prst="rect">
            <a:avLst/>
          </a:prstGeom>
          <a:solidFill>
            <a:srgbClr val="1F5FA8"/>
          </a:solidFill>
          <a:ln w="12700">
            <a:solidFill>
              <a:srgbClr val="1F5FA8"/>
            </a:solidFill>
            <a:prstDash val="solid"/>
          </a:ln>
        </p:spPr>
      </p:sp>
      <p:sp>
        <p:nvSpPr>
          <p:cNvPr id="5" name="Text 3"/>
          <p:cNvSpPr/>
          <p:nvPr/>
        </p:nvSpPr>
        <p:spPr>
          <a:xfrm>
            <a:off x="640080" y="2251964"/>
            <a:ext cx="2316404" cy="873760"/>
          </a:xfrm>
          <a:prstGeom prst="rect">
            <a:avLst/>
          </a:prstGeom>
          <a:noFill/>
          <a:ln/>
        </p:spPr>
        <p:txBody>
          <a:bodyPr wrap="square" lIns="1016" tIns="1016" rIns="1016" bIns="1016" rtlCol="0" anchor="t">
            <a:normAutofit/>
          </a:bodyPr>
          <a:lstStyle/>
          <a:p>
            <a:pPr indent="0" marL="0">
              <a:buNone/>
            </a:pPr>
            <a:r>
              <a:rPr lang="en-US" sz="2000" b="1" dirty="0">
                <a:solidFill>
                  <a:srgbClr val="1F5FA8"/>
                </a:solidFill>
              </a:rPr>
              <a:t>本当に下がるのか</a:t>
            </a:r>
            <a:endParaRPr lang="en-US" sz="2000" dirty="0"/>
          </a:p>
        </p:txBody>
      </p:sp>
      <p:sp>
        <p:nvSpPr>
          <p:cNvPr id="6" name="Text 4"/>
          <p:cNvSpPr/>
          <p:nvPr/>
        </p:nvSpPr>
        <p:spPr>
          <a:xfrm>
            <a:off x="640080" y="3125724"/>
            <a:ext cx="2316404" cy="188595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投資しても電気代が下がるのか、手元資金が減らないかというご不安が中心と考えます。</a:t>
            </a:r>
            <a:endParaRPr lang="en-US" sz="1800" dirty="0"/>
          </a:p>
        </p:txBody>
      </p:sp>
      <p:sp>
        <p:nvSpPr>
          <p:cNvPr id="7" name="Shape 5"/>
          <p:cNvSpPr/>
          <p:nvPr/>
        </p:nvSpPr>
        <p:spPr>
          <a:xfrm>
            <a:off x="3367964" y="1977644"/>
            <a:ext cx="2590724" cy="3171190"/>
          </a:xfrm>
          <a:prstGeom prst="roundRect">
            <a:avLst>
              <a:gd name="adj" fmla="val 2118"/>
            </a:avLst>
          </a:prstGeom>
          <a:solidFill>
            <a:srgbClr val="F2FAF7"/>
          </a:solidFill>
          <a:ln w="12700">
            <a:solidFill>
              <a:srgbClr val="F2FAF7"/>
            </a:solidFill>
            <a:prstDash val="solid"/>
          </a:ln>
        </p:spPr>
      </p:sp>
      <p:sp>
        <p:nvSpPr>
          <p:cNvPr id="8" name="Shape 6"/>
          <p:cNvSpPr/>
          <p:nvPr/>
        </p:nvSpPr>
        <p:spPr>
          <a:xfrm>
            <a:off x="3367964" y="1977644"/>
            <a:ext cx="2590724" cy="128016"/>
          </a:xfrm>
          <a:prstGeom prst="rect">
            <a:avLst/>
          </a:prstGeom>
          <a:solidFill>
            <a:srgbClr val="2A8F7A"/>
          </a:solidFill>
          <a:ln w="12700">
            <a:solidFill>
              <a:srgbClr val="2A8F7A"/>
            </a:solidFill>
            <a:prstDash val="solid"/>
          </a:ln>
        </p:spPr>
      </p:sp>
      <p:sp>
        <p:nvSpPr>
          <p:cNvPr id="9" name="Text 7"/>
          <p:cNvSpPr/>
          <p:nvPr/>
        </p:nvSpPr>
        <p:spPr>
          <a:xfrm>
            <a:off x="3505124" y="2251964"/>
            <a:ext cx="2316404" cy="873760"/>
          </a:xfrm>
          <a:prstGeom prst="rect">
            <a:avLst/>
          </a:prstGeom>
          <a:noFill/>
          <a:ln/>
        </p:spPr>
        <p:txBody>
          <a:bodyPr wrap="square" lIns="1016" tIns="1016" rIns="1016" bIns="1016" rtlCol="0" anchor="t">
            <a:normAutofit/>
          </a:bodyPr>
          <a:lstStyle/>
          <a:p>
            <a:pPr indent="0" marL="0">
              <a:buNone/>
            </a:pPr>
            <a:r>
              <a:rPr lang="en-US" sz="2000" b="1" dirty="0">
                <a:solidFill>
                  <a:srgbClr val="2A8F7A"/>
                </a:solidFill>
              </a:rPr>
              <a:t>売場を止めたくない</a:t>
            </a:r>
            <a:endParaRPr lang="en-US" sz="2000" dirty="0"/>
          </a:p>
        </p:txBody>
      </p:sp>
      <p:sp>
        <p:nvSpPr>
          <p:cNvPr id="10" name="Text 8"/>
          <p:cNvSpPr/>
          <p:nvPr/>
        </p:nvSpPr>
        <p:spPr>
          <a:xfrm>
            <a:off x="3505124" y="3125724"/>
            <a:ext cx="2316404" cy="188595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売場停止・商品退避・補充作業・扉による買いにくさが、現場のご懸念と考えます。</a:t>
            </a:r>
            <a:endParaRPr lang="en-US" sz="1800" dirty="0"/>
          </a:p>
        </p:txBody>
      </p:sp>
      <p:sp>
        <p:nvSpPr>
          <p:cNvPr id="11" name="Shape 9"/>
          <p:cNvSpPr/>
          <p:nvPr/>
        </p:nvSpPr>
        <p:spPr>
          <a:xfrm>
            <a:off x="6233008" y="1977644"/>
            <a:ext cx="2590724" cy="3171190"/>
          </a:xfrm>
          <a:prstGeom prst="roundRect">
            <a:avLst>
              <a:gd name="adj" fmla="val 2118"/>
            </a:avLst>
          </a:prstGeom>
          <a:solidFill>
            <a:srgbClr val="E8F5E9"/>
          </a:solidFill>
          <a:ln w="12700">
            <a:solidFill>
              <a:srgbClr val="E8F5E9"/>
            </a:solidFill>
            <a:prstDash val="solid"/>
          </a:ln>
        </p:spPr>
      </p:sp>
      <p:sp>
        <p:nvSpPr>
          <p:cNvPr id="12" name="Shape 10"/>
          <p:cNvSpPr/>
          <p:nvPr/>
        </p:nvSpPr>
        <p:spPr>
          <a:xfrm>
            <a:off x="6233008" y="1977644"/>
            <a:ext cx="2590724" cy="128016"/>
          </a:xfrm>
          <a:prstGeom prst="rect">
            <a:avLst/>
          </a:prstGeom>
          <a:solidFill>
            <a:srgbClr val="1B5E20"/>
          </a:solidFill>
          <a:ln w="12700">
            <a:solidFill>
              <a:srgbClr val="1B5E20"/>
            </a:solidFill>
            <a:prstDash val="solid"/>
          </a:ln>
        </p:spPr>
      </p:sp>
      <p:sp>
        <p:nvSpPr>
          <p:cNvPr id="13" name="Text 11"/>
          <p:cNvSpPr/>
          <p:nvPr/>
        </p:nvSpPr>
        <p:spPr>
          <a:xfrm>
            <a:off x="6370168" y="2251964"/>
            <a:ext cx="2316404" cy="873760"/>
          </a:xfrm>
          <a:prstGeom prst="rect">
            <a:avLst/>
          </a:prstGeom>
          <a:noFill/>
          <a:ln/>
        </p:spPr>
        <p:txBody>
          <a:bodyPr wrap="square" lIns="1016" tIns="1016" rIns="1016" bIns="1016" rtlCol="0" anchor="t">
            <a:normAutofit/>
          </a:bodyPr>
          <a:lstStyle/>
          <a:p>
            <a:pPr indent="0" marL="0">
              <a:buNone/>
            </a:pPr>
            <a:r>
              <a:rPr lang="en-US" sz="2000" b="1" dirty="0">
                <a:solidFill>
                  <a:srgbClr val="1B5E20"/>
                </a:solidFill>
              </a:rPr>
              <a:t>値上がりは単価も要因</a:t>
            </a:r>
            <a:endParaRPr lang="en-US" sz="2000" dirty="0"/>
          </a:p>
        </p:txBody>
      </p:sp>
      <p:sp>
        <p:nvSpPr>
          <p:cNvPr id="14" name="Text 12"/>
          <p:cNvSpPr/>
          <p:nvPr/>
        </p:nvSpPr>
        <p:spPr>
          <a:xfrm>
            <a:off x="6370168" y="3125724"/>
            <a:ext cx="2316404" cy="188595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電力等の企業物価は*年で+*%（日本銀行）。設備を替えても単価の上昇は止まりません。</a:t>
            </a:r>
            <a:endParaRPr lang="en-US" sz="1800" dirty="0"/>
          </a:p>
        </p:txBody>
      </p:sp>
      <p:sp>
        <p:nvSpPr>
          <p:cNvPr id="15" name="Shape 13"/>
          <p:cNvSpPr/>
          <p:nvPr/>
        </p:nvSpPr>
        <p:spPr>
          <a:xfrm>
            <a:off x="9098051" y="1977644"/>
            <a:ext cx="2590724" cy="3171190"/>
          </a:xfrm>
          <a:prstGeom prst="roundRect">
            <a:avLst>
              <a:gd name="adj" fmla="val 2118"/>
            </a:avLst>
          </a:prstGeom>
          <a:solidFill>
            <a:srgbClr val="FFF3D1"/>
          </a:solidFill>
          <a:ln w="12700">
            <a:solidFill>
              <a:srgbClr val="FFF3D1"/>
            </a:solidFill>
            <a:prstDash val="solid"/>
          </a:ln>
        </p:spPr>
      </p:sp>
      <p:sp>
        <p:nvSpPr>
          <p:cNvPr id="16" name="Shape 14"/>
          <p:cNvSpPr/>
          <p:nvPr/>
        </p:nvSpPr>
        <p:spPr>
          <a:xfrm>
            <a:off x="9098051" y="1977644"/>
            <a:ext cx="2590724" cy="128016"/>
          </a:xfrm>
          <a:prstGeom prst="rect">
            <a:avLst/>
          </a:prstGeom>
          <a:solidFill>
            <a:srgbClr val="7A4D00"/>
          </a:solidFill>
          <a:ln w="12700">
            <a:solidFill>
              <a:srgbClr val="7A4D00"/>
            </a:solidFill>
            <a:prstDash val="solid"/>
          </a:ln>
        </p:spPr>
      </p:sp>
      <p:sp>
        <p:nvSpPr>
          <p:cNvPr id="17" name="Text 15"/>
          <p:cNvSpPr/>
          <p:nvPr/>
        </p:nvSpPr>
        <p:spPr>
          <a:xfrm>
            <a:off x="9235211" y="2251964"/>
            <a:ext cx="2316404" cy="873760"/>
          </a:xfrm>
          <a:prstGeom prst="rect">
            <a:avLst/>
          </a:prstGeom>
          <a:noFill/>
          <a:ln/>
        </p:spPr>
        <p:txBody>
          <a:bodyPr wrap="square" lIns="1016" tIns="1016" rIns="1016" bIns="1016" rtlCol="0" anchor="t">
            <a:normAutofit/>
          </a:bodyPr>
          <a:lstStyle/>
          <a:p>
            <a:pPr indent="0" marL="0">
              <a:buNone/>
            </a:pPr>
            <a:r>
              <a:rPr lang="en-US" sz="2000" b="1" dirty="0">
                <a:solidFill>
                  <a:srgbClr val="7A4D00"/>
                </a:solidFill>
              </a:rPr>
              <a:t>内訳は当社の推計</a:t>
            </a:r>
            <a:endParaRPr lang="en-US" sz="2000" dirty="0"/>
          </a:p>
        </p:txBody>
      </p:sp>
      <p:sp>
        <p:nvSpPr>
          <p:cNvPr id="18" name="Text 16"/>
          <p:cNvSpPr/>
          <p:nvPr/>
        </p:nvSpPr>
        <p:spPr>
          <a:xfrm>
            <a:off x="9235211" y="3125724"/>
            <a:ext cx="2316404" cy="188595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冷蔵*%・照明*%などは推計です。基本料金の割合も不明なため、請求書で確かめます。</a:t>
            </a:r>
            <a:endParaRPr lang="en-US" sz="18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4</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提案の筋書き：現状確認から段階的に判断</a:t>
            </a:r>
            <a:endParaRPr lang="en-US" sz="2600" dirty="0"/>
          </a:p>
        </p:txBody>
      </p:sp>
      <p:sp>
        <p:nvSpPr>
          <p:cNvPr id="3" name="Shape 1"/>
          <p:cNvSpPr/>
          <p:nvPr/>
        </p:nvSpPr>
        <p:spPr>
          <a:xfrm>
            <a:off x="502920" y="1972056"/>
            <a:ext cx="2178649" cy="1005840"/>
          </a:xfrm>
          <a:prstGeom prst="homePlate">
            <a:avLst/>
          </a:prstGeom>
          <a:solidFill>
            <a:srgbClr val="1F5FA8"/>
          </a:solidFill>
          <a:ln w="12700">
            <a:solidFill>
              <a:srgbClr val="1F5FA8"/>
            </a:solidFill>
            <a:prstDash val="solid"/>
          </a:ln>
        </p:spPr>
      </p:sp>
      <p:sp>
        <p:nvSpPr>
          <p:cNvPr id="4" name="Text 2"/>
          <p:cNvSpPr/>
          <p:nvPr/>
        </p:nvSpPr>
        <p:spPr>
          <a:xfrm>
            <a:off x="685800" y="2017776"/>
            <a:ext cx="163000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1</a:t>
            </a:r>
            <a:endParaRPr lang="en-US" sz="1100" dirty="0"/>
          </a:p>
          <a:p>
            <a:pPr indent="0" marL="0">
              <a:buNone/>
            </a:pPr>
            <a:r>
              <a:rPr lang="en-US" sz="1700" b="1" dirty="0">
                <a:solidFill>
                  <a:srgbClr val="FFFFFF"/>
                </a:solidFill>
              </a:rPr>
              <a:t>現状の確認</a:t>
            </a:r>
            <a:endParaRPr lang="en-US" sz="1100" dirty="0"/>
          </a:p>
        </p:txBody>
      </p:sp>
      <p:sp>
        <p:nvSpPr>
          <p:cNvPr id="5" name="Shape 3"/>
          <p:cNvSpPr/>
          <p:nvPr/>
        </p:nvSpPr>
        <p:spPr>
          <a:xfrm>
            <a:off x="548640" y="3206496"/>
            <a:ext cx="2087209" cy="2087880"/>
          </a:xfrm>
          <a:prstGeom prst="roundRect">
            <a:avLst>
              <a:gd name="adj" fmla="val 2629"/>
            </a:avLst>
          </a:prstGeom>
          <a:solidFill>
            <a:srgbClr val="E8F0FA"/>
          </a:solidFill>
          <a:ln w="12700">
            <a:solidFill>
              <a:srgbClr val="E8F0FA"/>
            </a:solidFill>
            <a:prstDash val="solid"/>
          </a:ln>
        </p:spPr>
      </p:sp>
      <p:sp>
        <p:nvSpPr>
          <p:cNvPr id="6" name="Text 4"/>
          <p:cNvSpPr/>
          <p:nvPr/>
        </p:nvSpPr>
        <p:spPr>
          <a:xfrm>
            <a:off x="640080" y="3297936"/>
            <a:ext cx="1904329" cy="190500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電気代（月約*万円）を単価と使用量に分け、推計の内訳を実測で確かめます。</a:t>
            </a:r>
            <a:endParaRPr lang="en-US" sz="1600" dirty="0"/>
          </a:p>
        </p:txBody>
      </p:sp>
      <p:sp>
        <p:nvSpPr>
          <p:cNvPr id="7" name="Shape 5"/>
          <p:cNvSpPr/>
          <p:nvPr/>
        </p:nvSpPr>
        <p:spPr>
          <a:xfrm>
            <a:off x="2754721" y="1972056"/>
            <a:ext cx="2178649" cy="1005840"/>
          </a:xfrm>
          <a:prstGeom prst="chevron">
            <a:avLst/>
          </a:prstGeom>
          <a:solidFill>
            <a:srgbClr val="2A8F7A"/>
          </a:solidFill>
          <a:ln w="12700">
            <a:solidFill>
              <a:srgbClr val="2A8F7A"/>
            </a:solidFill>
            <a:prstDash val="solid"/>
          </a:ln>
        </p:spPr>
      </p:sp>
      <p:sp>
        <p:nvSpPr>
          <p:cNvPr id="8" name="Text 6"/>
          <p:cNvSpPr/>
          <p:nvPr/>
        </p:nvSpPr>
        <p:spPr>
          <a:xfrm>
            <a:off x="3321649" y="2017776"/>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2</a:t>
            </a:r>
            <a:endParaRPr lang="en-US" sz="1100" dirty="0"/>
          </a:p>
          <a:p>
            <a:pPr indent="0" marL="0">
              <a:buNone/>
            </a:pPr>
            <a:r>
              <a:rPr lang="en-US" sz="1700" b="1" dirty="0">
                <a:solidFill>
                  <a:srgbClr val="FFFFFF"/>
                </a:solidFill>
              </a:rPr>
              <a:t>LED先行</a:t>
            </a:r>
            <a:endParaRPr lang="en-US" sz="1100" dirty="0"/>
          </a:p>
        </p:txBody>
      </p:sp>
      <p:sp>
        <p:nvSpPr>
          <p:cNvPr id="9" name="Shape 7"/>
          <p:cNvSpPr/>
          <p:nvPr/>
        </p:nvSpPr>
        <p:spPr>
          <a:xfrm>
            <a:off x="2800441" y="3206496"/>
            <a:ext cx="2087209" cy="2087880"/>
          </a:xfrm>
          <a:prstGeom prst="roundRect">
            <a:avLst>
              <a:gd name="adj" fmla="val 2629"/>
            </a:avLst>
          </a:prstGeom>
          <a:solidFill>
            <a:srgbClr val="F2FAF7"/>
          </a:solidFill>
          <a:ln w="12700">
            <a:solidFill>
              <a:srgbClr val="F2FAF7"/>
            </a:solidFill>
            <a:prstDash val="solid"/>
          </a:ln>
        </p:spPr>
      </p:sp>
      <p:sp>
        <p:nvSpPr>
          <p:cNvPr id="10" name="Text 8"/>
          <p:cNvSpPr/>
          <p:nvPr/>
        </p:nvSpPr>
        <p:spPr>
          <a:xfrm>
            <a:off x="2891881" y="3297936"/>
            <a:ext cx="1904329" cy="190500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削減率の幅</a:t>
            </a:r>
            <a:pPr indent="0" marL="0">
              <a:buNone/>
            </a:pPr>
            <a:r>
              <a:rPr lang="en-US" sz="1600" b="1" dirty="0">
                <a:solidFill>
                  <a:srgbClr val="7A4D00"/>
                </a:solidFill>
              </a:rPr>
              <a:t>（仮定）</a:t>
            </a:r>
            <a:pPr indent="0" marL="0">
              <a:buNone/>
            </a:pPr>
            <a:r>
              <a:rPr lang="en-US" sz="1600" dirty="0">
                <a:solidFill>
                  <a:srgbClr val="18202F"/>
                </a:solidFill>
              </a:rPr>
              <a:t>と回収を示します。蛍光灯は規制後も継続使用が可能で、急ぐ必要はありません。</a:t>
            </a:r>
            <a:endParaRPr lang="en-US" sz="1600" dirty="0"/>
          </a:p>
        </p:txBody>
      </p:sp>
      <p:sp>
        <p:nvSpPr>
          <p:cNvPr id="11" name="Shape 9"/>
          <p:cNvSpPr/>
          <p:nvPr/>
        </p:nvSpPr>
        <p:spPr>
          <a:xfrm>
            <a:off x="5006523" y="1972056"/>
            <a:ext cx="2178649" cy="1005840"/>
          </a:xfrm>
          <a:prstGeom prst="chevron">
            <a:avLst/>
          </a:prstGeom>
          <a:solidFill>
            <a:srgbClr val="1B5E20"/>
          </a:solidFill>
          <a:ln w="12700">
            <a:solidFill>
              <a:srgbClr val="1B5E20"/>
            </a:solidFill>
            <a:prstDash val="solid"/>
          </a:ln>
        </p:spPr>
      </p:sp>
      <p:sp>
        <p:nvSpPr>
          <p:cNvPr id="12" name="Text 10"/>
          <p:cNvSpPr/>
          <p:nvPr/>
        </p:nvSpPr>
        <p:spPr>
          <a:xfrm>
            <a:off x="5573451" y="2017776"/>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3</a:t>
            </a:r>
            <a:endParaRPr lang="en-US" sz="1100" dirty="0"/>
          </a:p>
          <a:p>
            <a:pPr indent="0" marL="0">
              <a:buNone/>
            </a:pPr>
            <a:r>
              <a:rPr lang="en-US" sz="1700" b="1" dirty="0">
                <a:solidFill>
                  <a:srgbClr val="FFFFFF"/>
                </a:solidFill>
              </a:rPr>
              <a:t>冷蔵の区画診断</a:t>
            </a:r>
            <a:endParaRPr lang="en-US" sz="1100" dirty="0"/>
          </a:p>
        </p:txBody>
      </p:sp>
      <p:sp>
        <p:nvSpPr>
          <p:cNvPr id="13" name="Shape 11"/>
          <p:cNvSpPr/>
          <p:nvPr/>
        </p:nvSpPr>
        <p:spPr>
          <a:xfrm>
            <a:off x="5052243" y="3206496"/>
            <a:ext cx="2087209" cy="2087880"/>
          </a:xfrm>
          <a:prstGeom prst="roundRect">
            <a:avLst>
              <a:gd name="adj" fmla="val 2629"/>
            </a:avLst>
          </a:prstGeom>
          <a:solidFill>
            <a:srgbClr val="E8F5E9"/>
          </a:solidFill>
          <a:ln w="12700">
            <a:solidFill>
              <a:srgbClr val="E8F5E9"/>
            </a:solidFill>
            <a:prstDash val="solid"/>
          </a:ln>
        </p:spPr>
      </p:sp>
      <p:sp>
        <p:nvSpPr>
          <p:cNvPr id="14" name="Text 12"/>
          <p:cNvSpPr/>
          <p:nvPr/>
        </p:nvSpPr>
        <p:spPr>
          <a:xfrm>
            <a:off x="5143683" y="3297936"/>
            <a:ext cx="1904329" cy="190500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区画別に診断し、先行*区画で売上・商品温度・補充時間を実測してから残りを判断します。</a:t>
            </a:r>
            <a:endParaRPr lang="en-US" sz="1600" dirty="0"/>
          </a:p>
        </p:txBody>
      </p:sp>
      <p:sp>
        <p:nvSpPr>
          <p:cNvPr id="15" name="Shape 13"/>
          <p:cNvSpPr/>
          <p:nvPr/>
        </p:nvSpPr>
        <p:spPr>
          <a:xfrm>
            <a:off x="7258324" y="1972056"/>
            <a:ext cx="2178649" cy="1005840"/>
          </a:xfrm>
          <a:prstGeom prst="chevron">
            <a:avLst/>
          </a:prstGeom>
          <a:solidFill>
            <a:srgbClr val="7A4D00"/>
          </a:solidFill>
          <a:ln w="12700">
            <a:solidFill>
              <a:srgbClr val="7A4D00"/>
            </a:solidFill>
            <a:prstDash val="solid"/>
          </a:ln>
        </p:spPr>
      </p:sp>
      <p:sp>
        <p:nvSpPr>
          <p:cNvPr id="16" name="Text 14"/>
          <p:cNvSpPr/>
          <p:nvPr/>
        </p:nvSpPr>
        <p:spPr>
          <a:xfrm>
            <a:off x="7825252" y="2017776"/>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4</a:t>
            </a:r>
            <a:endParaRPr lang="en-US" sz="1100" dirty="0"/>
          </a:p>
          <a:p>
            <a:pPr indent="0" marL="0">
              <a:buNone/>
            </a:pPr>
            <a:r>
              <a:rPr lang="en-US" sz="1700" b="1" dirty="0">
                <a:solidFill>
                  <a:srgbClr val="FFFFFF"/>
                </a:solidFill>
              </a:rPr>
              <a:t>施工条件の開示</a:t>
            </a:r>
            <a:endParaRPr lang="en-US" sz="1100" dirty="0"/>
          </a:p>
        </p:txBody>
      </p:sp>
      <p:sp>
        <p:nvSpPr>
          <p:cNvPr id="17" name="Shape 15"/>
          <p:cNvSpPr/>
          <p:nvPr/>
        </p:nvSpPr>
        <p:spPr>
          <a:xfrm>
            <a:off x="7304044" y="3206496"/>
            <a:ext cx="2087209" cy="2087880"/>
          </a:xfrm>
          <a:prstGeom prst="roundRect">
            <a:avLst>
              <a:gd name="adj" fmla="val 2629"/>
            </a:avLst>
          </a:prstGeom>
          <a:solidFill>
            <a:srgbClr val="FFF3D1"/>
          </a:solidFill>
          <a:ln w="12700">
            <a:solidFill>
              <a:srgbClr val="FFF3D1"/>
            </a:solidFill>
            <a:prstDash val="solid"/>
          </a:ln>
        </p:spPr>
      </p:sp>
      <p:sp>
        <p:nvSpPr>
          <p:cNvPr id="18" name="Text 16"/>
          <p:cNvSpPr/>
          <p:nvPr/>
        </p:nvSpPr>
        <p:spPr>
          <a:xfrm>
            <a:off x="7395484" y="3297936"/>
            <a:ext cx="1904329" cy="190500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夜間施工・商品退避・復旧手順と、追加費用が出る可能性を事前にお示しします。</a:t>
            </a:r>
            <a:endParaRPr lang="en-US" sz="1600" dirty="0"/>
          </a:p>
        </p:txBody>
      </p:sp>
      <p:sp>
        <p:nvSpPr>
          <p:cNvPr id="19" name="Shape 17"/>
          <p:cNvSpPr/>
          <p:nvPr/>
        </p:nvSpPr>
        <p:spPr>
          <a:xfrm>
            <a:off x="9510126" y="1972056"/>
            <a:ext cx="2178649" cy="1005840"/>
          </a:xfrm>
          <a:prstGeom prst="chevron">
            <a:avLst/>
          </a:prstGeom>
          <a:solidFill>
            <a:srgbClr val="6A2790"/>
          </a:solidFill>
          <a:ln w="12700">
            <a:solidFill>
              <a:srgbClr val="6A2790"/>
            </a:solidFill>
            <a:prstDash val="solid"/>
          </a:ln>
        </p:spPr>
      </p:sp>
      <p:sp>
        <p:nvSpPr>
          <p:cNvPr id="20" name="Text 18"/>
          <p:cNvSpPr/>
          <p:nvPr/>
        </p:nvSpPr>
        <p:spPr>
          <a:xfrm>
            <a:off x="10077054" y="2017776"/>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5</a:t>
            </a:r>
            <a:endParaRPr lang="en-US" sz="1100" dirty="0"/>
          </a:p>
          <a:p>
            <a:pPr indent="0" marL="0">
              <a:buNone/>
            </a:pPr>
            <a:r>
              <a:rPr lang="en-US" sz="1700" b="1" dirty="0">
                <a:solidFill>
                  <a:srgbClr val="FFFFFF"/>
                </a:solidFill>
              </a:rPr>
              <a:t>資金と判断条件</a:t>
            </a:r>
            <a:endParaRPr lang="en-US" sz="1100" dirty="0"/>
          </a:p>
        </p:txBody>
      </p:sp>
      <p:sp>
        <p:nvSpPr>
          <p:cNvPr id="21" name="Shape 19"/>
          <p:cNvSpPr/>
          <p:nvPr/>
        </p:nvSpPr>
        <p:spPr>
          <a:xfrm>
            <a:off x="9555846" y="3206496"/>
            <a:ext cx="2087209" cy="2087880"/>
          </a:xfrm>
          <a:prstGeom prst="roundRect">
            <a:avLst>
              <a:gd name="adj" fmla="val 2629"/>
            </a:avLst>
          </a:prstGeom>
          <a:solidFill>
            <a:srgbClr val="F5E9FA"/>
          </a:solidFill>
          <a:ln w="12700">
            <a:solidFill>
              <a:srgbClr val="F5E9FA"/>
            </a:solidFill>
            <a:prstDash val="solid"/>
          </a:ln>
        </p:spPr>
      </p:sp>
      <p:sp>
        <p:nvSpPr>
          <p:cNvPr id="22" name="Text 20"/>
          <p:cNvSpPr/>
          <p:nvPr/>
        </p:nvSpPr>
        <p:spPr>
          <a:xfrm>
            <a:off x="9647286" y="3297936"/>
            <a:ext cx="1904329" cy="190500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補助金なしで成り立つ案を基本に、判断の条件を貴社と合意します。</a:t>
            </a:r>
            <a:endParaRPr lang="en-US" sz="16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5</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必要なデータ：推計を実測に置き換える</a:t>
            </a:r>
            <a:endParaRPr lang="en-US" sz="26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02920" y="1234440"/>
          <a:ext cx="11185855" cy="914400"/>
        </p:xfrm>
        <a:graphic>
          <a:graphicData uri="http://schemas.openxmlformats.org/drawingml/2006/table">
            <a:tbl>
              <a:tblPr/>
              <a:tblGrid>
                <a:gridCol w="3728618"/>
                <a:gridCol w="3728618"/>
                <a:gridCol w="3728618"/>
              </a:tblGrid>
              <a:tr h="0">
                <a:tc>
                  <a:txBody>
                    <a:bodyPr/>
                    <a:lstStyle/>
                    <a:p>
                      <a:pPr indent="0" marL="0">
                        <a:buNone/>
                      </a:pPr>
                      <a:r>
                        <a:rPr lang="en-US" sz="1500" b="1" dirty="0">
                          <a:solidFill>
                            <a:srgbClr val="FFFFFF"/>
                          </a:solidFill>
                        </a:rPr>
                        <a:t>データ</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1F5FA8"/>
                    </a:solidFill>
                  </a:tcPr>
                </a:tc>
                <a:tc>
                  <a:txBody>
                    <a:bodyPr/>
                    <a:lstStyle/>
                    <a:p>
                      <a:pPr indent="0" marL="0">
                        <a:buNone/>
                      </a:pPr>
                      <a:r>
                        <a:rPr lang="en-US" sz="1500" b="1" dirty="0">
                          <a:solidFill>
                            <a:srgbClr val="FFFFFF"/>
                          </a:solidFill>
                        </a:rPr>
                        <a:t>確かめること</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1F5FA8"/>
                    </a:solidFill>
                  </a:tcPr>
                </a:tc>
                <a:tc>
                  <a:txBody>
                    <a:bodyPr/>
                    <a:lstStyle/>
                    <a:p>
                      <a:pPr indent="0" marL="0">
                        <a:buNone/>
                      </a:pPr>
                      <a:r>
                        <a:rPr lang="en-US" sz="1500" b="1" dirty="0">
                          <a:solidFill>
                            <a:srgbClr val="FFFFFF"/>
                          </a:solidFill>
                        </a:rPr>
                        <a:t>わかること</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1F5FA8"/>
                    </a:solidFill>
                  </a:tcPr>
                </a:tc>
              </a:tr>
              <a:tr h="0">
                <a:tc>
                  <a:txBody>
                    <a:bodyPr/>
                    <a:lstStyle/>
                    <a:p>
                      <a:pPr indent="0" marL="0">
                        <a:buNone/>
                      </a:pPr>
                      <a:r>
                        <a:rPr lang="en-US" sz="1500" dirty="0">
                          <a:solidFill>
                            <a:srgbClr val="18202F"/>
                          </a:solidFill>
                        </a:rPr>
                        <a:t>店舗別の過去*か月の請求書</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使用量・単価・契約電力</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単価要因と使用量要因、基本料金の割合</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r>
              <a:tr h="0">
                <a:tc>
                  <a:txBody>
                    <a:bodyPr/>
                    <a:lstStyle/>
                    <a:p>
                      <a:pPr indent="0" marL="0">
                        <a:buNone/>
                      </a:pPr>
                      <a:r>
                        <a:rPr lang="en-US" sz="1500" dirty="0">
                          <a:solidFill>
                            <a:srgbClr val="18202F"/>
                          </a:solidFill>
                        </a:rPr>
                        <a:t>設備台帳・故障履歴</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冷蔵ケースの台数・機種・故障の状況</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先に更新すべき区画の有無</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r>
              <a:tr h="0">
                <a:tc>
                  <a:txBody>
                    <a:bodyPr/>
                    <a:lstStyle/>
                    <a:p>
                      <a:pPr indent="0" marL="0">
                        <a:buNone/>
                      </a:pPr>
                      <a:r>
                        <a:rPr lang="en-US" sz="1500" dirty="0">
                          <a:solidFill>
                            <a:srgbClr val="18202F"/>
                          </a:solidFill>
                        </a:rPr>
                        <a:t>温度記録</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ケースごとの温度の安定性</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老朽化の程度と商品リスク</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r>
              <a:tr h="0">
                <a:tc>
                  <a:txBody>
                    <a:bodyPr/>
                    <a:lstStyle/>
                    <a:p>
                      <a:pPr indent="0" marL="0">
                        <a:buNone/>
                      </a:pPr>
                      <a:r>
                        <a:rPr lang="en-US" sz="1500" dirty="0">
                          <a:solidFill>
                            <a:srgbClr val="18202F"/>
                          </a:solidFill>
                        </a:rPr>
                        <a:t>夜間作業の条件</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作業可能時間・仮置き場所・立会者</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区画の単位、施工期間、仮設の要否</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r>
            </a:tbl>
          </a:graphicData>
        </a:graphic>
      </p:graphicFrame>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6</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電気の使い道：冷蔵・冷凍ケースが半分以上（当社推計）</a:t>
            </a:r>
            <a:endParaRPr lang="en-US" sz="2600" dirty="0"/>
          </a:p>
        </p:txBody>
      </p:sp>
      <p:graphicFrame>
        <p:nvGraphicFramePr>
          <p:cNvPr id="3" name="Chart 0" descr=""/>
          <p:cNvGraphicFramePr/>
          <p:nvPr/>
        </p:nvGraphicFramePr>
        <p:xfrm>
          <a:off x="502920" y="1234440"/>
          <a:ext cx="6766560" cy="4663440"/>
        </p:xfrm>
        <a:graphic xmlns:a="http://schemas.openxmlformats.org/drawingml/2006/main">
          <a:graphicData uri="http://schemas.openxmlformats.org/drawingml/2006/chart">
            <c:chart xmlns:c="http://schemas.openxmlformats.org/drawingml/2006/chart" r:id="rId1"/>
          </a:graphicData>
        </a:graphic>
      </p:graphicFrame>
      <p:sp>
        <p:nvSpPr>
          <p:cNvPr id="4" name="Text 1"/>
          <p:cNvSpPr/>
          <p:nvPr/>
        </p:nvSpPr>
        <p:spPr>
          <a:xfrm>
            <a:off x="502920" y="5897880"/>
            <a:ext cx="6766560" cy="365760"/>
          </a:xfrm>
          <a:prstGeom prst="rect">
            <a:avLst/>
          </a:prstGeom>
          <a:noFill/>
          <a:ln/>
        </p:spPr>
        <p:txBody>
          <a:bodyPr wrap="square" lIns="1016" tIns="1016" rIns="1016" bIns="1016" rtlCol="0" anchor="t"/>
          <a:lstStyle/>
          <a:p>
            <a:pPr indent="0" marL="0">
              <a:buNone/>
            </a:pPr>
            <a:r>
              <a:rPr lang="en-US" sz="1100" dirty="0">
                <a:solidFill>
                  <a:srgbClr val="7A4D00"/>
                </a:solidFill>
              </a:rPr>
              <a:t>*店舗合計の当社推計。請求書・実測で確認が必要</a:t>
            </a:r>
            <a:endParaRPr lang="en-US" sz="1100" dirty="0"/>
          </a:p>
        </p:txBody>
      </p:sp>
      <p:sp>
        <p:nvSpPr>
          <p:cNvPr id="5" name="Shape 2"/>
          <p:cNvSpPr/>
          <p:nvPr/>
        </p:nvSpPr>
        <p:spPr>
          <a:xfrm>
            <a:off x="7498080" y="1234440"/>
            <a:ext cx="4190695" cy="4663440"/>
          </a:xfrm>
          <a:prstGeom prst="roundRect">
            <a:avLst>
              <a:gd name="adj" fmla="val 1309"/>
            </a:avLst>
          </a:prstGeom>
          <a:solidFill>
            <a:srgbClr val="F1F6FC"/>
          </a:solidFill>
          <a:ln w="12700">
            <a:solidFill>
              <a:srgbClr val="F1F6FC"/>
            </a:solidFill>
            <a:prstDash val="solid"/>
          </a:ln>
        </p:spPr>
      </p:sp>
      <p:sp>
        <p:nvSpPr>
          <p:cNvPr id="6" name="Text 3"/>
          <p:cNvSpPr/>
          <p:nvPr/>
        </p:nvSpPr>
        <p:spPr>
          <a:xfrm>
            <a:off x="7635240" y="1325880"/>
            <a:ext cx="3916375" cy="4480560"/>
          </a:xfrm>
          <a:prstGeom prst="rect">
            <a:avLst/>
          </a:prstGeom>
          <a:noFill/>
          <a:ln/>
        </p:spPr>
        <p:txBody>
          <a:bodyPr wrap="square" lIns="1016" tIns="1016" rIns="1016" bIns="1016" rtlCol="0" anchor="t"/>
          <a:lstStyle/>
          <a:p>
            <a:pPr marL="228600" indent="-228600">
              <a:spcAft>
                <a:spcPts val="800"/>
              </a:spcAft>
              <a:buSzPct val="100000"/>
              <a:buChar char="•"/>
            </a:pPr>
            <a:r>
              <a:rPr lang="en-US" sz="1500" dirty="0">
                <a:solidFill>
                  <a:srgbClr val="18202F"/>
                </a:solidFill>
              </a:rPr>
              <a:t>最大の用途は冷蔵・冷凍ケース（年約*万円・推計）</a:t>
            </a:r>
            <a:endParaRPr lang="en-US" sz="1500" dirty="0"/>
          </a:p>
          <a:p>
            <a:pPr marL="228600" indent="-228600">
              <a:spcAft>
                <a:spcPts val="800"/>
              </a:spcAft>
              <a:buSzPct val="100000"/>
              <a:buChar char="•"/>
            </a:pPr>
            <a:r>
              <a:rPr lang="en-US" sz="1500" dirty="0">
                <a:solidFill>
                  <a:srgbClr val="18202F"/>
                </a:solidFill>
              </a:rPr>
              <a:t>照明は約*%（年約*万円・推計）</a:t>
            </a:r>
            <a:endParaRPr lang="en-US" sz="15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7</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影響の試算：削減額の大きさは冷蔵ケースが本丸</a:t>
            </a:r>
            <a:endParaRPr lang="en-US" sz="2600" dirty="0"/>
          </a:p>
        </p:txBody>
      </p:sp>
      <p:graphicFrame>
        <p:nvGraphicFramePr>
          <p:cNvPr id="3" name="Chart 0" descr=""/>
          <p:cNvGraphicFramePr/>
          <p:nvPr/>
        </p:nvGraphicFramePr>
        <p:xfrm>
          <a:off x="502920" y="1234440"/>
          <a:ext cx="6766560" cy="4663440"/>
        </p:xfrm>
        <a:graphic xmlns:a="http://schemas.openxmlformats.org/drawingml/2006/main">
          <a:graphicData uri="http://schemas.openxmlformats.org/drawingml/2006/chart">
            <c:chart xmlns:c="http://schemas.openxmlformats.org/drawingml/2006/chart" r:id="rId1"/>
          </a:graphicData>
        </a:graphic>
      </p:graphicFrame>
      <p:sp>
        <p:nvSpPr>
          <p:cNvPr id="4" name="Text 1"/>
          <p:cNvSpPr/>
          <p:nvPr/>
        </p:nvSpPr>
        <p:spPr>
          <a:xfrm>
            <a:off x="502920" y="5897880"/>
            <a:ext cx="6766560" cy="365760"/>
          </a:xfrm>
          <a:prstGeom prst="rect">
            <a:avLst/>
          </a:prstGeom>
          <a:noFill/>
          <a:ln/>
        </p:spPr>
        <p:txBody>
          <a:bodyPr wrap="square" lIns="1016" tIns="1016" rIns="1016" bIns="1016" rtlCol="0" anchor="t"/>
          <a:lstStyle/>
          <a:p>
            <a:pPr indent="0" marL="0">
              <a:buNone/>
            </a:pPr>
            <a:r>
              <a:rPr lang="en-US" sz="1100" dirty="0">
                <a:solidFill>
                  <a:srgbClr val="7A4D00"/>
                </a:solidFill>
              </a:rPr>
              <a:t>仮定にもとづく年間削減額の見立て</a:t>
            </a:r>
            <a:endParaRPr lang="en-US" sz="1100" dirty="0"/>
          </a:p>
        </p:txBody>
      </p:sp>
      <p:sp>
        <p:nvSpPr>
          <p:cNvPr id="5" name="Shape 2"/>
          <p:cNvSpPr/>
          <p:nvPr/>
        </p:nvSpPr>
        <p:spPr>
          <a:xfrm>
            <a:off x="7498080" y="1234440"/>
            <a:ext cx="4190695" cy="4663440"/>
          </a:xfrm>
          <a:prstGeom prst="roundRect">
            <a:avLst>
              <a:gd name="adj" fmla="val 1309"/>
            </a:avLst>
          </a:prstGeom>
          <a:solidFill>
            <a:srgbClr val="F1F6FC"/>
          </a:solidFill>
          <a:ln w="12700">
            <a:solidFill>
              <a:srgbClr val="F1F6FC"/>
            </a:solidFill>
            <a:prstDash val="solid"/>
          </a:ln>
        </p:spPr>
      </p:sp>
      <p:sp>
        <p:nvSpPr>
          <p:cNvPr id="6" name="Text 3"/>
          <p:cNvSpPr/>
          <p:nvPr/>
        </p:nvSpPr>
        <p:spPr>
          <a:xfrm>
            <a:off x="7635240" y="1325880"/>
            <a:ext cx="3916375" cy="4480560"/>
          </a:xfrm>
          <a:prstGeom prst="rect">
            <a:avLst/>
          </a:prstGeom>
          <a:noFill/>
          <a:ln/>
        </p:spPr>
        <p:txBody>
          <a:bodyPr wrap="square" lIns="1016" tIns="1016" rIns="1016" bIns="1016" rtlCol="0" anchor="t"/>
          <a:lstStyle/>
          <a:p>
            <a:pPr marL="228600" indent="-228600">
              <a:spcAft>
                <a:spcPts val="800"/>
              </a:spcAft>
              <a:buSzPct val="100000"/>
              <a:buChar char="•"/>
            </a:pPr>
            <a:r>
              <a:rPr lang="en-US" sz="1500" dirty="0">
                <a:solidFill>
                  <a:srgbClr val="18202F"/>
                </a:solidFill>
              </a:rPr>
              <a:t>単純回収：LED 約*〜*年、冷蔵 約*〜*年（削減率は仮定）</a:t>
            </a:r>
            <a:endParaRPr lang="en-US" sz="1500" dirty="0"/>
          </a:p>
          <a:p>
            <a:pPr marL="228600" indent="-228600">
              <a:spcAft>
                <a:spcPts val="800"/>
              </a:spcAft>
              <a:buSzPct val="100000"/>
              <a:buChar char="•"/>
            </a:pPr>
            <a:r>
              <a:rPr lang="en-US" sz="1500" dirty="0">
                <a:solidFill>
                  <a:srgbClr val="18202F"/>
                </a:solidFill>
              </a:rPr>
              <a:t>最大でも年約*万円で、電気代の約*%。上昇分すべてを取り戻せない可能性</a:t>
            </a:r>
            <a:endParaRPr lang="en-US" sz="1500" dirty="0"/>
          </a:p>
          <a:p>
            <a:pPr marL="228600" indent="-228600">
              <a:spcAft>
                <a:spcPts val="800"/>
              </a:spcAft>
              <a:buSzPct val="100000"/>
              <a:buChar char="•"/>
            </a:pPr>
            <a:r>
              <a:rPr lang="en-US" sz="1500" dirty="0">
                <a:solidFill>
                  <a:srgbClr val="18202F"/>
                </a:solidFill>
              </a:rPr>
              <a:t>保守費・仮設費・金利・夜間割増は未反映</a:t>
            </a:r>
            <a:endParaRPr lang="en-US" sz="15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8</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改善案：小さく始め、区画ごとに判断する*つの柱</a:t>
            </a:r>
            <a:endParaRPr lang="en-US" sz="2600" dirty="0"/>
          </a:p>
        </p:txBody>
      </p:sp>
      <p:sp>
        <p:nvSpPr>
          <p:cNvPr id="3" name="Shape 1"/>
          <p:cNvSpPr/>
          <p:nvPr/>
        </p:nvSpPr>
        <p:spPr>
          <a:xfrm>
            <a:off x="502920" y="1817116"/>
            <a:ext cx="3545738" cy="2471420"/>
          </a:xfrm>
          <a:prstGeom prst="roundRect">
            <a:avLst>
              <a:gd name="adj" fmla="val 2220"/>
            </a:avLst>
          </a:prstGeom>
          <a:solidFill>
            <a:srgbClr val="E8F0FA"/>
          </a:solidFill>
          <a:ln w="12700">
            <a:solidFill>
              <a:srgbClr val="E8F0FA"/>
            </a:solidFill>
            <a:prstDash val="solid"/>
          </a:ln>
        </p:spPr>
      </p:sp>
      <p:sp>
        <p:nvSpPr>
          <p:cNvPr id="4" name="Shape 2"/>
          <p:cNvSpPr/>
          <p:nvPr/>
        </p:nvSpPr>
        <p:spPr>
          <a:xfrm>
            <a:off x="502920" y="1817116"/>
            <a:ext cx="3545738" cy="128016"/>
          </a:xfrm>
          <a:prstGeom prst="rect">
            <a:avLst/>
          </a:prstGeom>
          <a:solidFill>
            <a:srgbClr val="1F5FA8"/>
          </a:solidFill>
          <a:ln w="12700">
            <a:solidFill>
              <a:srgbClr val="1F5FA8"/>
            </a:solidFill>
            <a:prstDash val="solid"/>
          </a:ln>
        </p:spPr>
      </p:sp>
      <p:sp>
        <p:nvSpPr>
          <p:cNvPr id="5" name="Text 3"/>
          <p:cNvSpPr/>
          <p:nvPr/>
        </p:nvSpPr>
        <p:spPr>
          <a:xfrm>
            <a:off x="640080" y="2091436"/>
            <a:ext cx="3271418" cy="505460"/>
          </a:xfrm>
          <a:prstGeom prst="rect">
            <a:avLst/>
          </a:prstGeom>
          <a:noFill/>
          <a:ln/>
        </p:spPr>
        <p:txBody>
          <a:bodyPr wrap="square" lIns="1016" tIns="1016" rIns="1016" bIns="1016" rtlCol="0" anchor="t">
            <a:normAutofit/>
          </a:bodyPr>
          <a:lstStyle/>
          <a:p>
            <a:pPr indent="0" marL="0">
              <a:buNone/>
            </a:pPr>
            <a:r>
              <a:rPr lang="en-US" sz="2000" b="1" dirty="0">
                <a:solidFill>
                  <a:srgbClr val="1F5FA8"/>
                </a:solidFill>
              </a:rPr>
              <a:t>LEDを小さな投資に</a:t>
            </a:r>
            <a:endParaRPr lang="en-US" sz="2000" dirty="0"/>
          </a:p>
        </p:txBody>
      </p:sp>
      <p:sp>
        <p:nvSpPr>
          <p:cNvPr id="6" name="Text 4"/>
          <p:cNvSpPr/>
          <p:nvPr/>
        </p:nvSpPr>
        <p:spPr>
          <a:xfrm>
            <a:off x="640080" y="2596896"/>
            <a:ext cx="3271418" cy="155448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約*万円の独立した判断にします。点灯時間・ワット数を現地で確かめ、削減幅を絞ります。</a:t>
            </a:r>
            <a:endParaRPr lang="en-US" sz="1800" dirty="0"/>
          </a:p>
        </p:txBody>
      </p:sp>
      <p:sp>
        <p:nvSpPr>
          <p:cNvPr id="7" name="Shape 5"/>
          <p:cNvSpPr/>
          <p:nvPr/>
        </p:nvSpPr>
        <p:spPr>
          <a:xfrm>
            <a:off x="4322978" y="1817116"/>
            <a:ext cx="3545738" cy="2471420"/>
          </a:xfrm>
          <a:prstGeom prst="roundRect">
            <a:avLst>
              <a:gd name="adj" fmla="val 2220"/>
            </a:avLst>
          </a:prstGeom>
          <a:solidFill>
            <a:srgbClr val="F2FAF7"/>
          </a:solidFill>
          <a:ln w="12700">
            <a:solidFill>
              <a:srgbClr val="F2FAF7"/>
            </a:solidFill>
            <a:prstDash val="solid"/>
          </a:ln>
        </p:spPr>
      </p:sp>
      <p:sp>
        <p:nvSpPr>
          <p:cNvPr id="8" name="Shape 6"/>
          <p:cNvSpPr/>
          <p:nvPr/>
        </p:nvSpPr>
        <p:spPr>
          <a:xfrm>
            <a:off x="4322978" y="1817116"/>
            <a:ext cx="3545738" cy="128016"/>
          </a:xfrm>
          <a:prstGeom prst="rect">
            <a:avLst/>
          </a:prstGeom>
          <a:solidFill>
            <a:srgbClr val="2A8F7A"/>
          </a:solidFill>
          <a:ln w="12700">
            <a:solidFill>
              <a:srgbClr val="2A8F7A"/>
            </a:solidFill>
            <a:prstDash val="solid"/>
          </a:ln>
        </p:spPr>
      </p:sp>
      <p:sp>
        <p:nvSpPr>
          <p:cNvPr id="9" name="Text 7"/>
          <p:cNvSpPr/>
          <p:nvPr/>
        </p:nvSpPr>
        <p:spPr>
          <a:xfrm>
            <a:off x="4460138" y="2091436"/>
            <a:ext cx="3271418" cy="505460"/>
          </a:xfrm>
          <a:prstGeom prst="rect">
            <a:avLst/>
          </a:prstGeom>
          <a:noFill/>
          <a:ln/>
        </p:spPr>
        <p:txBody>
          <a:bodyPr wrap="square" lIns="1016" tIns="1016" rIns="1016" bIns="1016" rtlCol="0" anchor="t">
            <a:normAutofit/>
          </a:bodyPr>
          <a:lstStyle/>
          <a:p>
            <a:pPr indent="0" marL="0">
              <a:buNone/>
            </a:pPr>
            <a:r>
              <a:rPr lang="en-US" sz="2000" b="1" dirty="0">
                <a:solidFill>
                  <a:srgbClr val="2A8F7A"/>
                </a:solidFill>
              </a:rPr>
              <a:t>冷蔵は区画ごとに採否</a:t>
            </a:r>
            <a:endParaRPr lang="en-US" sz="2000" dirty="0"/>
          </a:p>
        </p:txBody>
      </p:sp>
      <p:sp>
        <p:nvSpPr>
          <p:cNvPr id="10" name="Text 8"/>
          <p:cNvSpPr/>
          <p:nvPr/>
        </p:nvSpPr>
        <p:spPr>
          <a:xfrm>
            <a:off x="4460138" y="2596896"/>
            <a:ext cx="3271418" cy="155448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区画別に費用対効果を比べ、先行*区画で検証。故障リスクで順位を入れ替えられる形にします。</a:t>
            </a:r>
            <a:endParaRPr lang="en-US" sz="1800" dirty="0"/>
          </a:p>
        </p:txBody>
      </p:sp>
      <p:sp>
        <p:nvSpPr>
          <p:cNvPr id="11" name="Shape 9"/>
          <p:cNvSpPr/>
          <p:nvPr/>
        </p:nvSpPr>
        <p:spPr>
          <a:xfrm>
            <a:off x="8143037" y="1817116"/>
            <a:ext cx="3545738" cy="2471420"/>
          </a:xfrm>
          <a:prstGeom prst="roundRect">
            <a:avLst>
              <a:gd name="adj" fmla="val 2220"/>
            </a:avLst>
          </a:prstGeom>
          <a:solidFill>
            <a:srgbClr val="E8F5E9"/>
          </a:solidFill>
          <a:ln w="12700">
            <a:solidFill>
              <a:srgbClr val="E8F5E9"/>
            </a:solidFill>
            <a:prstDash val="solid"/>
          </a:ln>
        </p:spPr>
      </p:sp>
      <p:sp>
        <p:nvSpPr>
          <p:cNvPr id="12" name="Shape 10"/>
          <p:cNvSpPr/>
          <p:nvPr/>
        </p:nvSpPr>
        <p:spPr>
          <a:xfrm>
            <a:off x="8143037" y="1817116"/>
            <a:ext cx="3545738" cy="128016"/>
          </a:xfrm>
          <a:prstGeom prst="rect">
            <a:avLst/>
          </a:prstGeom>
          <a:solidFill>
            <a:srgbClr val="1B5E20"/>
          </a:solidFill>
          <a:ln w="12700">
            <a:solidFill>
              <a:srgbClr val="1B5E20"/>
            </a:solidFill>
            <a:prstDash val="solid"/>
          </a:ln>
        </p:spPr>
      </p:sp>
      <p:sp>
        <p:nvSpPr>
          <p:cNvPr id="13" name="Text 11"/>
          <p:cNvSpPr/>
          <p:nvPr/>
        </p:nvSpPr>
        <p:spPr>
          <a:xfrm>
            <a:off x="8280197" y="2091436"/>
            <a:ext cx="3271418" cy="505460"/>
          </a:xfrm>
          <a:prstGeom prst="rect">
            <a:avLst/>
          </a:prstGeom>
          <a:noFill/>
          <a:ln/>
        </p:spPr>
        <p:txBody>
          <a:bodyPr wrap="square" lIns="1016" tIns="1016" rIns="1016" bIns="1016" rtlCol="0" anchor="t">
            <a:normAutofit/>
          </a:bodyPr>
          <a:lstStyle/>
          <a:p>
            <a:pPr indent="0" marL="0">
              <a:buNone/>
            </a:pPr>
            <a:r>
              <a:rPr lang="en-US" sz="2000" b="1" dirty="0">
                <a:solidFill>
                  <a:srgbClr val="1B5E20"/>
                </a:solidFill>
              </a:rPr>
              <a:t>補助金なしの資金計画</a:t>
            </a:r>
            <a:endParaRPr lang="en-US" sz="2000" dirty="0"/>
          </a:p>
        </p:txBody>
      </p:sp>
      <p:sp>
        <p:nvSpPr>
          <p:cNvPr id="14" name="Text 12"/>
          <p:cNvSpPr/>
          <p:nvPr/>
        </p:nvSpPr>
        <p:spPr>
          <a:xfrm>
            <a:off x="8280197" y="2596896"/>
            <a:ext cx="3271418" cy="155448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自己資金で進める部分と、制度を前提にする部分を分けて示します。制度は通れば上乗せです。</a:t>
            </a:r>
            <a:endParaRPr lang="en-US" sz="1800" dirty="0"/>
          </a:p>
        </p:txBody>
      </p:sp>
      <p:sp>
        <p:nvSpPr>
          <p:cNvPr id="15" name="Shape 13"/>
          <p:cNvSpPr/>
          <p:nvPr/>
        </p:nvSpPr>
        <p:spPr>
          <a:xfrm>
            <a:off x="502920" y="4517136"/>
            <a:ext cx="11185855" cy="872490"/>
          </a:xfrm>
          <a:prstGeom prst="roundRect">
            <a:avLst>
              <a:gd name="adj" fmla="val 6288"/>
            </a:avLst>
          </a:prstGeom>
          <a:solidFill>
            <a:srgbClr val="F1F6FC"/>
          </a:solidFill>
          <a:ln w="9525">
            <a:solidFill>
              <a:srgbClr val="D5DCE6"/>
            </a:solidFill>
            <a:prstDash val="solid"/>
          </a:ln>
        </p:spPr>
      </p:sp>
      <p:sp>
        <p:nvSpPr>
          <p:cNvPr id="16" name="Text 14"/>
          <p:cNvSpPr/>
          <p:nvPr/>
        </p:nvSpPr>
        <p:spPr>
          <a:xfrm>
            <a:off x="640080" y="4590288"/>
            <a:ext cx="10911535" cy="781050"/>
          </a:xfrm>
          <a:prstGeom prst="rect">
            <a:avLst/>
          </a:prstGeom>
          <a:noFill/>
          <a:ln/>
        </p:spPr>
        <p:txBody>
          <a:bodyPr wrap="square" lIns="1016" tIns="1016" rIns="1016" bIns="1016" rtlCol="0" anchor="t"/>
          <a:lstStyle/>
          <a:p>
            <a:pPr marL="228600" indent="-228600">
              <a:spcAft>
                <a:spcPts val="800"/>
              </a:spcAft>
              <a:buSzPct val="100000"/>
              <a:buChar char="•"/>
            </a:pPr>
            <a:r>
              <a:rPr lang="en-US" sz="1500" dirty="0">
                <a:solidFill>
                  <a:srgbClr val="18202F"/>
                </a:solidFill>
              </a:rPr>
              <a:t>分割施工は総額が増える可能性あり</a:t>
            </a:r>
            <a:pPr indent="0" marL="0">
              <a:spcAft>
                <a:spcPts val="800"/>
              </a:spcAft>
              <a:buNone/>
            </a:pPr>
            <a:r>
              <a:rPr lang="en-US" sz="1500" b="1" dirty="0">
                <a:solidFill>
                  <a:srgbClr val="8A1C1C"/>
                </a:solidFill>
              </a:rPr>
              <a:t>【要確認：区画別見積と分割割増】</a:t>
            </a:r>
            <a:endParaRPr lang="en-US" sz="1500" dirty="0"/>
          </a:p>
          <a:p>
            <a:pPr marL="228600" indent="-228600">
              <a:spcAft>
                <a:spcPts val="800"/>
              </a:spcAft>
              <a:buSzPct val="100000"/>
              <a:buChar char="•"/>
            </a:pPr>
            <a:r>
              <a:rPr lang="en-US" sz="1500" dirty="0">
                <a:solidFill>
                  <a:srgbClr val="18202F"/>
                </a:solidFill>
              </a:rPr>
              <a:t>扉の後付けなどの部分案も比較候補</a:t>
            </a:r>
            <a:pPr indent="0" marL="0">
              <a:spcAft>
                <a:spcPts val="800"/>
              </a:spcAft>
              <a:buNone/>
            </a:pPr>
            <a:r>
              <a:rPr lang="en-US" sz="1500" b="1" dirty="0">
                <a:solidFill>
                  <a:srgbClr val="8A1C1C"/>
                </a:solidFill>
              </a:rPr>
              <a:t>【要確認：対象機種と効果】</a:t>
            </a:r>
            <a:endParaRPr lang="en-US" sz="15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9</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小さく試す検証：指標と見直しの基準を先に決める</a:t>
            </a:r>
            <a:endParaRPr lang="en-US" sz="26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02920" y="1234440"/>
          <a:ext cx="11185855" cy="914400"/>
        </p:xfrm>
        <a:graphic>
          <a:graphicData uri="http://schemas.openxmlformats.org/drawingml/2006/table">
            <a:tbl>
              <a:tblPr/>
              <a:tblGrid>
                <a:gridCol w="2796464"/>
                <a:gridCol w="2796464"/>
                <a:gridCol w="2796464"/>
                <a:gridCol w="2796464"/>
              </a:tblGrid>
              <a:tr h="0">
                <a:tc>
                  <a:txBody>
                    <a:bodyPr/>
                    <a:lstStyle/>
                    <a:p>
                      <a:pPr indent="0" marL="0">
                        <a:buNone/>
                      </a:pPr>
                      <a:r>
                        <a:rPr lang="en-US" sz="1500" b="1" dirty="0">
                          <a:solidFill>
                            <a:srgbClr val="FFFFFF"/>
                          </a:solidFill>
                        </a:rPr>
                        <a:t>対象</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1F5FA8"/>
                    </a:solidFill>
                  </a:tcPr>
                </a:tc>
                <a:tc>
                  <a:txBody>
                    <a:bodyPr/>
                    <a:lstStyle/>
                    <a:p>
                      <a:pPr indent="0" marL="0">
                        <a:buNone/>
                      </a:pPr>
                      <a:r>
                        <a:rPr lang="en-US" sz="1500" b="1" dirty="0">
                          <a:solidFill>
                            <a:srgbClr val="FFFFFF"/>
                          </a:solidFill>
                        </a:rPr>
                        <a:t>評価の指標</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1F5FA8"/>
                    </a:solidFill>
                  </a:tcPr>
                </a:tc>
                <a:tc>
                  <a:txBody>
                    <a:bodyPr/>
                    <a:lstStyle/>
                    <a:p>
                      <a:pPr indent="0" marL="0">
                        <a:buNone/>
                      </a:pPr>
                      <a:r>
                        <a:rPr lang="en-US" sz="1500" b="1" dirty="0">
                          <a:solidFill>
                            <a:srgbClr val="FFFFFF"/>
                          </a:solidFill>
                        </a:rPr>
                        <a:t>確かめ方</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1F5FA8"/>
                    </a:solidFill>
                  </a:tcPr>
                </a:tc>
                <a:tc>
                  <a:txBody>
                    <a:bodyPr/>
                    <a:lstStyle/>
                    <a:p>
                      <a:pPr indent="0" marL="0">
                        <a:buNone/>
                      </a:pPr>
                      <a:r>
                        <a:rPr lang="en-US" sz="1500" b="1" dirty="0">
                          <a:solidFill>
                            <a:srgbClr val="FFFFFF"/>
                          </a:solidFill>
                        </a:rPr>
                        <a:t>見直す基準</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1F5FA8"/>
                    </a:solidFill>
                  </a:tcPr>
                </a:tc>
              </a:tr>
              <a:tr h="0">
                <a:tc>
                  <a:txBody>
                    <a:bodyPr/>
                    <a:lstStyle/>
                    <a:p>
                      <a:pPr indent="0" marL="0">
                        <a:buNone/>
                      </a:pPr>
                      <a:r>
                        <a:rPr lang="en-US" sz="1500" dirty="0">
                          <a:solidFill>
                            <a:srgbClr val="18202F"/>
                          </a:solidFill>
                        </a:rPr>
                        <a:t>LED照明</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電気使用量・電気代</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請求書・電力計測</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削減が想定の幅を下回る場合は見直す</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r>
              <a:tr h="0">
                <a:tc>
                  <a:txBody>
                    <a:bodyPr/>
                    <a:lstStyle/>
                    <a:p>
                      <a:pPr indent="0" marL="0">
                        <a:buNone/>
                      </a:pPr>
                      <a:r>
                        <a:rPr lang="en-US" sz="1500" dirty="0">
                          <a:solidFill>
                            <a:srgbClr val="18202F"/>
                          </a:solidFill>
                        </a:rPr>
                        <a:t>冷蔵 先行*区画</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POS売上・客数・欠品・補充時間</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テスト区画と比較</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売上が落ちた場合の基準</a:t>
                      </a:r>
                      <a:pPr indent="0" marL="0">
                        <a:buNone/>
                      </a:pPr>
                      <a:r>
                        <a:rPr lang="en-US" sz="1500" b="1" dirty="0">
                          <a:solidFill>
                            <a:srgbClr val="8A1C1C"/>
                          </a:solidFill>
                        </a:rPr>
                        <a:t>【要確認：テスト期間と止める条件】</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r>
              <a:tr h="0">
                <a:tc>
                  <a:txBody>
                    <a:bodyPr/>
                    <a:lstStyle/>
                    <a:p>
                      <a:pPr indent="0" marL="0">
                        <a:buNone/>
                      </a:pPr>
                      <a:r>
                        <a:rPr lang="en-US" sz="1500" dirty="0">
                          <a:solidFill>
                            <a:srgbClr val="18202F"/>
                          </a:solidFill>
                        </a:rPr>
                        <a:t>冷蔵 先行*区画</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商品温度</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温度記録</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温度管理に問題があれば施工・運用を見直す</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r>
              <a:tr h="0">
                <a:tc>
                  <a:txBody>
                    <a:bodyPr/>
                    <a:lstStyle/>
                    <a:p>
                      <a:pPr indent="0" marL="0">
                        <a:buNone/>
                      </a:pPr>
                      <a:r>
                        <a:rPr lang="en-US" sz="1500" dirty="0">
                          <a:solidFill>
                            <a:srgbClr val="18202F"/>
                          </a:solidFill>
                        </a:rPr>
                        <a:t>設備ごとの採否</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削減率</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実測値</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a:t>
                      </a:r>
                      <a:pPr indent="0" marL="0">
                        <a:buNone/>
                      </a:pPr>
                      <a:r>
                        <a:rPr lang="en-US" sz="1500" b="1" dirty="0">
                          <a:solidFill>
                            <a:srgbClr val="7A4D00"/>
                          </a:solidFill>
                        </a:rPr>
                        <a:t>（仮定）</a:t>
                      </a:r>
                      <a:pPr indent="0" marL="0">
                        <a:buNone/>
                      </a:pPr>
                      <a:r>
                        <a:rPr lang="en-US" sz="1500" dirty="0">
                          <a:solidFill>
                            <a:srgbClr val="18202F"/>
                          </a:solidFill>
                        </a:rPr>
                        <a:t>を下回る設備は提案から外す</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r>
            </a:tbl>
          </a:graphicData>
        </a:graphic>
      </p:graphicFrame>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10</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導入の手順：調査から区画更新まで段階的に</a:t>
            </a:r>
            <a:endParaRPr lang="en-US" sz="2600" dirty="0"/>
          </a:p>
        </p:txBody>
      </p:sp>
      <p:sp>
        <p:nvSpPr>
          <p:cNvPr id="3" name="Shape 1"/>
          <p:cNvSpPr/>
          <p:nvPr/>
        </p:nvSpPr>
        <p:spPr>
          <a:xfrm>
            <a:off x="502920" y="1972056"/>
            <a:ext cx="2178649" cy="1005840"/>
          </a:xfrm>
          <a:prstGeom prst="homePlate">
            <a:avLst/>
          </a:prstGeom>
          <a:solidFill>
            <a:srgbClr val="1F5FA8"/>
          </a:solidFill>
          <a:ln w="12700">
            <a:solidFill>
              <a:srgbClr val="1F5FA8"/>
            </a:solidFill>
            <a:prstDash val="solid"/>
          </a:ln>
        </p:spPr>
      </p:sp>
      <p:sp>
        <p:nvSpPr>
          <p:cNvPr id="4" name="Text 2"/>
          <p:cNvSpPr/>
          <p:nvPr/>
        </p:nvSpPr>
        <p:spPr>
          <a:xfrm>
            <a:off x="685800" y="2017776"/>
            <a:ext cx="163000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1</a:t>
            </a:r>
            <a:endParaRPr lang="en-US" sz="1100" dirty="0"/>
          </a:p>
          <a:p>
            <a:pPr indent="0" marL="0">
              <a:buNone/>
            </a:pPr>
            <a:r>
              <a:rPr lang="en-US" sz="1700" b="1" dirty="0">
                <a:solidFill>
                  <a:srgbClr val="FFFFFF"/>
                </a:solidFill>
              </a:rPr>
              <a:t>資料のご提供と現地調査</a:t>
            </a:r>
            <a:endParaRPr lang="en-US" sz="1100" dirty="0"/>
          </a:p>
        </p:txBody>
      </p:sp>
      <p:sp>
        <p:nvSpPr>
          <p:cNvPr id="5" name="Shape 3"/>
          <p:cNvSpPr/>
          <p:nvPr/>
        </p:nvSpPr>
        <p:spPr>
          <a:xfrm>
            <a:off x="548640" y="3206496"/>
            <a:ext cx="2087209" cy="2087880"/>
          </a:xfrm>
          <a:prstGeom prst="roundRect">
            <a:avLst>
              <a:gd name="adj" fmla="val 2629"/>
            </a:avLst>
          </a:prstGeom>
          <a:solidFill>
            <a:srgbClr val="E8F0FA"/>
          </a:solidFill>
          <a:ln w="12700">
            <a:solidFill>
              <a:srgbClr val="E8F0FA"/>
            </a:solidFill>
            <a:prstDash val="solid"/>
          </a:ln>
        </p:spPr>
      </p:sp>
      <p:sp>
        <p:nvSpPr>
          <p:cNvPr id="6" name="Text 4"/>
          <p:cNvSpPr/>
          <p:nvPr/>
        </p:nvSpPr>
        <p:spPr>
          <a:xfrm>
            <a:off x="640080" y="3297936"/>
            <a:ext cx="1904329" cy="190500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請求書・設備台帳・故障履歴と、夜間作業の条件を確認します。</a:t>
            </a:r>
            <a:endParaRPr lang="en-US" sz="1600" dirty="0"/>
          </a:p>
        </p:txBody>
      </p:sp>
      <p:sp>
        <p:nvSpPr>
          <p:cNvPr id="7" name="Shape 5"/>
          <p:cNvSpPr/>
          <p:nvPr/>
        </p:nvSpPr>
        <p:spPr>
          <a:xfrm>
            <a:off x="2754721" y="1972056"/>
            <a:ext cx="2178649" cy="1005840"/>
          </a:xfrm>
          <a:prstGeom prst="chevron">
            <a:avLst/>
          </a:prstGeom>
          <a:solidFill>
            <a:srgbClr val="2A8F7A"/>
          </a:solidFill>
          <a:ln w="12700">
            <a:solidFill>
              <a:srgbClr val="2A8F7A"/>
            </a:solidFill>
            <a:prstDash val="solid"/>
          </a:ln>
        </p:spPr>
      </p:sp>
      <p:sp>
        <p:nvSpPr>
          <p:cNvPr id="8" name="Text 6"/>
          <p:cNvSpPr/>
          <p:nvPr/>
        </p:nvSpPr>
        <p:spPr>
          <a:xfrm>
            <a:off x="3321649" y="2017776"/>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2</a:t>
            </a:r>
            <a:endParaRPr lang="en-US" sz="1100" dirty="0"/>
          </a:p>
          <a:p>
            <a:pPr indent="0" marL="0">
              <a:buNone/>
            </a:pPr>
            <a:r>
              <a:rPr lang="en-US" sz="1700" b="1" dirty="0">
                <a:solidFill>
                  <a:srgbClr val="FFFFFF"/>
                </a:solidFill>
              </a:rPr>
              <a:t>LED更新と効果の実測</a:t>
            </a:r>
            <a:endParaRPr lang="en-US" sz="1100" dirty="0"/>
          </a:p>
        </p:txBody>
      </p:sp>
      <p:sp>
        <p:nvSpPr>
          <p:cNvPr id="9" name="Shape 7"/>
          <p:cNvSpPr/>
          <p:nvPr/>
        </p:nvSpPr>
        <p:spPr>
          <a:xfrm>
            <a:off x="2800441" y="3206496"/>
            <a:ext cx="2087209" cy="2087880"/>
          </a:xfrm>
          <a:prstGeom prst="roundRect">
            <a:avLst>
              <a:gd name="adj" fmla="val 2629"/>
            </a:avLst>
          </a:prstGeom>
          <a:solidFill>
            <a:srgbClr val="F2FAF7"/>
          </a:solidFill>
          <a:ln w="12700">
            <a:solidFill>
              <a:srgbClr val="F2FAF7"/>
            </a:solidFill>
            <a:prstDash val="solid"/>
          </a:ln>
        </p:spPr>
      </p:sp>
      <p:sp>
        <p:nvSpPr>
          <p:cNvPr id="10" name="Text 8"/>
          <p:cNvSpPr/>
          <p:nvPr/>
        </p:nvSpPr>
        <p:spPr>
          <a:xfrm>
            <a:off x="2891881" y="3297936"/>
            <a:ext cx="1904329" cy="190500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夜間に施工し、請求書と電力計測で削減効果を確かめます。</a:t>
            </a:r>
            <a:endParaRPr lang="en-US" sz="1600" dirty="0"/>
          </a:p>
        </p:txBody>
      </p:sp>
      <p:sp>
        <p:nvSpPr>
          <p:cNvPr id="11" name="Shape 9"/>
          <p:cNvSpPr/>
          <p:nvPr/>
        </p:nvSpPr>
        <p:spPr>
          <a:xfrm>
            <a:off x="5006523" y="1972056"/>
            <a:ext cx="2178649" cy="1005840"/>
          </a:xfrm>
          <a:prstGeom prst="chevron">
            <a:avLst/>
          </a:prstGeom>
          <a:solidFill>
            <a:srgbClr val="1B5E20"/>
          </a:solidFill>
          <a:ln w="12700">
            <a:solidFill>
              <a:srgbClr val="1B5E20"/>
            </a:solidFill>
            <a:prstDash val="solid"/>
          </a:ln>
        </p:spPr>
      </p:sp>
      <p:sp>
        <p:nvSpPr>
          <p:cNvPr id="12" name="Text 10"/>
          <p:cNvSpPr/>
          <p:nvPr/>
        </p:nvSpPr>
        <p:spPr>
          <a:xfrm>
            <a:off x="5573451" y="2017776"/>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3</a:t>
            </a:r>
            <a:endParaRPr lang="en-US" sz="1100" dirty="0"/>
          </a:p>
          <a:p>
            <a:pPr indent="0" marL="0">
              <a:buNone/>
            </a:pPr>
            <a:r>
              <a:rPr lang="en-US" sz="1700" b="1" dirty="0">
                <a:solidFill>
                  <a:srgbClr val="FFFFFF"/>
                </a:solidFill>
              </a:rPr>
              <a:t>冷蔵の先行*区画テスト</a:t>
            </a:r>
            <a:endParaRPr lang="en-US" sz="1100" dirty="0"/>
          </a:p>
        </p:txBody>
      </p:sp>
      <p:sp>
        <p:nvSpPr>
          <p:cNvPr id="13" name="Shape 11"/>
          <p:cNvSpPr/>
          <p:nvPr/>
        </p:nvSpPr>
        <p:spPr>
          <a:xfrm>
            <a:off x="5052243" y="3206496"/>
            <a:ext cx="2087209" cy="2087880"/>
          </a:xfrm>
          <a:prstGeom prst="roundRect">
            <a:avLst>
              <a:gd name="adj" fmla="val 2629"/>
            </a:avLst>
          </a:prstGeom>
          <a:solidFill>
            <a:srgbClr val="E8F5E9"/>
          </a:solidFill>
          <a:ln w="12700">
            <a:solidFill>
              <a:srgbClr val="E8F5E9"/>
            </a:solidFill>
            <a:prstDash val="solid"/>
          </a:ln>
        </p:spPr>
      </p:sp>
      <p:sp>
        <p:nvSpPr>
          <p:cNvPr id="14" name="Text 12"/>
          <p:cNvSpPr/>
          <p:nvPr/>
        </p:nvSpPr>
        <p:spPr>
          <a:xfrm>
            <a:off x="5143683" y="3297936"/>
            <a:ext cx="1904329" cy="190500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商品退避・復旧手順を書面で合意し、売上・温度・補充時間を実測します。</a:t>
            </a:r>
            <a:endParaRPr lang="en-US" sz="1600" dirty="0"/>
          </a:p>
        </p:txBody>
      </p:sp>
      <p:sp>
        <p:nvSpPr>
          <p:cNvPr id="15" name="Shape 13"/>
          <p:cNvSpPr/>
          <p:nvPr/>
        </p:nvSpPr>
        <p:spPr>
          <a:xfrm>
            <a:off x="7258324" y="1972056"/>
            <a:ext cx="2178649" cy="1005840"/>
          </a:xfrm>
          <a:prstGeom prst="chevron">
            <a:avLst/>
          </a:prstGeom>
          <a:solidFill>
            <a:srgbClr val="7A4D00"/>
          </a:solidFill>
          <a:ln w="12700">
            <a:solidFill>
              <a:srgbClr val="7A4D00"/>
            </a:solidFill>
            <a:prstDash val="solid"/>
          </a:ln>
        </p:spPr>
      </p:sp>
      <p:sp>
        <p:nvSpPr>
          <p:cNvPr id="16" name="Text 14"/>
          <p:cNvSpPr/>
          <p:nvPr/>
        </p:nvSpPr>
        <p:spPr>
          <a:xfrm>
            <a:off x="7825252" y="2017776"/>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4</a:t>
            </a:r>
            <a:endParaRPr lang="en-US" sz="1100" dirty="0"/>
          </a:p>
          <a:p>
            <a:pPr indent="0" marL="0">
              <a:buNone/>
            </a:pPr>
            <a:r>
              <a:rPr lang="en-US" sz="1700" b="1" dirty="0">
                <a:solidFill>
                  <a:srgbClr val="FFFFFF"/>
                </a:solidFill>
              </a:rPr>
              <a:t>残り区画の判断</a:t>
            </a:r>
            <a:endParaRPr lang="en-US" sz="1100" dirty="0"/>
          </a:p>
        </p:txBody>
      </p:sp>
      <p:sp>
        <p:nvSpPr>
          <p:cNvPr id="17" name="Shape 15"/>
          <p:cNvSpPr/>
          <p:nvPr/>
        </p:nvSpPr>
        <p:spPr>
          <a:xfrm>
            <a:off x="7304044" y="3206496"/>
            <a:ext cx="2087209" cy="2087880"/>
          </a:xfrm>
          <a:prstGeom prst="roundRect">
            <a:avLst>
              <a:gd name="adj" fmla="val 2629"/>
            </a:avLst>
          </a:prstGeom>
          <a:solidFill>
            <a:srgbClr val="FFF3D1"/>
          </a:solidFill>
          <a:ln w="12700">
            <a:solidFill>
              <a:srgbClr val="FFF3D1"/>
            </a:solidFill>
            <a:prstDash val="solid"/>
          </a:ln>
        </p:spPr>
      </p:sp>
      <p:sp>
        <p:nvSpPr>
          <p:cNvPr id="18" name="Text 16"/>
          <p:cNvSpPr/>
          <p:nvPr/>
        </p:nvSpPr>
        <p:spPr>
          <a:xfrm>
            <a:off x="7395484" y="3297936"/>
            <a:ext cx="1904329" cy="190500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テスト結果と見直しの基準にもとづき、更新する区画と順番を決めます。</a:t>
            </a:r>
            <a:endParaRPr lang="en-US" sz="1600" dirty="0"/>
          </a:p>
        </p:txBody>
      </p:sp>
      <p:sp>
        <p:nvSpPr>
          <p:cNvPr id="19" name="Shape 17"/>
          <p:cNvSpPr/>
          <p:nvPr/>
        </p:nvSpPr>
        <p:spPr>
          <a:xfrm>
            <a:off x="9510126" y="1972056"/>
            <a:ext cx="2178649" cy="1005840"/>
          </a:xfrm>
          <a:prstGeom prst="chevron">
            <a:avLst/>
          </a:prstGeom>
          <a:solidFill>
            <a:srgbClr val="6A2790"/>
          </a:solidFill>
          <a:ln w="12700">
            <a:solidFill>
              <a:srgbClr val="6A2790"/>
            </a:solidFill>
            <a:prstDash val="solid"/>
          </a:ln>
        </p:spPr>
      </p:sp>
      <p:sp>
        <p:nvSpPr>
          <p:cNvPr id="20" name="Text 18"/>
          <p:cNvSpPr/>
          <p:nvPr/>
        </p:nvSpPr>
        <p:spPr>
          <a:xfrm>
            <a:off x="10077054" y="2017776"/>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5</a:t>
            </a:r>
            <a:endParaRPr lang="en-US" sz="1100" dirty="0"/>
          </a:p>
          <a:p>
            <a:pPr indent="0" marL="0">
              <a:buNone/>
            </a:pPr>
            <a:r>
              <a:rPr lang="en-US" sz="1700" b="1" dirty="0">
                <a:solidFill>
                  <a:srgbClr val="FFFFFF"/>
                </a:solidFill>
              </a:rPr>
              <a:t>資金計画の確定</a:t>
            </a:r>
            <a:endParaRPr lang="en-US" sz="1100" dirty="0"/>
          </a:p>
        </p:txBody>
      </p:sp>
      <p:sp>
        <p:nvSpPr>
          <p:cNvPr id="21" name="Shape 19"/>
          <p:cNvSpPr/>
          <p:nvPr/>
        </p:nvSpPr>
        <p:spPr>
          <a:xfrm>
            <a:off x="9555846" y="3206496"/>
            <a:ext cx="2087209" cy="2087880"/>
          </a:xfrm>
          <a:prstGeom prst="roundRect">
            <a:avLst>
              <a:gd name="adj" fmla="val 2629"/>
            </a:avLst>
          </a:prstGeom>
          <a:solidFill>
            <a:srgbClr val="F5E9FA"/>
          </a:solidFill>
          <a:ln w="12700">
            <a:solidFill>
              <a:srgbClr val="F5E9FA"/>
            </a:solidFill>
            <a:prstDash val="solid"/>
          </a:ln>
        </p:spPr>
      </p:sp>
      <p:sp>
        <p:nvSpPr>
          <p:cNvPr id="22" name="Text 20"/>
          <p:cNvSpPr/>
          <p:nvPr/>
        </p:nvSpPr>
        <p:spPr>
          <a:xfrm>
            <a:off x="9647286" y="3297936"/>
            <a:ext cx="1904329" cy="190500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補助金なしの収支を基本に、制度は次回公募で上乗せを検討します</a:t>
            </a:r>
            <a:pPr indent="0" marL="0">
              <a:buNone/>
            </a:pPr>
            <a:r>
              <a:rPr lang="en-US" sz="1600" b="1" dirty="0">
                <a:solidFill>
                  <a:srgbClr val="8A1C1C"/>
                </a:solidFill>
              </a:rPr>
              <a:t>【要確認：次回公募】</a:t>
            </a:r>
            <a:pPr indent="0" marL="0">
              <a:buNone/>
            </a:pPr>
            <a:r>
              <a:rPr lang="en-US" sz="1600" dirty="0">
                <a:solidFill>
                  <a:srgbClr val="18202F"/>
                </a:solidFill>
              </a:rPr>
              <a:t>。</a:t>
            </a:r>
            <a:endParaRPr lang="en-US" sz="16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11</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想定質問と答え</a:t>
            </a:r>
            <a:endParaRPr lang="en-US" sz="2600" dirty="0"/>
          </a:p>
        </p:txBody>
      </p:sp>
      <p:sp>
        <p:nvSpPr>
          <p:cNvPr id="3" name="Shape 1"/>
          <p:cNvSpPr/>
          <p:nvPr/>
        </p:nvSpPr>
        <p:spPr>
          <a:xfrm>
            <a:off x="502920" y="1289304"/>
            <a:ext cx="11185855" cy="1147572"/>
          </a:xfrm>
          <a:prstGeom prst="roundRect">
            <a:avLst>
              <a:gd name="adj" fmla="val 3984"/>
            </a:avLst>
          </a:prstGeom>
          <a:solidFill>
            <a:srgbClr val="FFFFFF"/>
          </a:solidFill>
          <a:ln w="12700">
            <a:solidFill>
              <a:srgbClr val="D5DCE6"/>
            </a:solidFill>
            <a:prstDash val="solid"/>
          </a:ln>
        </p:spPr>
      </p:sp>
      <p:sp>
        <p:nvSpPr>
          <p:cNvPr id="4" name="Shape 2"/>
          <p:cNvSpPr/>
          <p:nvPr/>
        </p:nvSpPr>
        <p:spPr>
          <a:xfrm>
            <a:off x="502920" y="1289304"/>
            <a:ext cx="109728" cy="1147572"/>
          </a:xfrm>
          <a:prstGeom prst="rect">
            <a:avLst/>
          </a:prstGeom>
          <a:solidFill>
            <a:srgbClr val="1F5FA8"/>
          </a:solidFill>
          <a:ln w="12700">
            <a:solidFill>
              <a:srgbClr val="1F5FA8"/>
            </a:solidFill>
            <a:prstDash val="solid"/>
          </a:ln>
        </p:spPr>
      </p:sp>
      <p:sp>
        <p:nvSpPr>
          <p:cNvPr id="5" name="Text 3"/>
          <p:cNvSpPr/>
          <p:nvPr/>
        </p:nvSpPr>
        <p:spPr>
          <a:xfrm>
            <a:off x="777240" y="1325880"/>
            <a:ext cx="10774375" cy="1074420"/>
          </a:xfrm>
          <a:prstGeom prst="rect">
            <a:avLst/>
          </a:prstGeom>
          <a:noFill/>
          <a:ln/>
        </p:spPr>
        <p:txBody>
          <a:bodyPr wrap="square" lIns="1016" tIns="1016" rIns="1016" bIns="1016" rtlCol="0" anchor="ctr">
            <a:normAutofit/>
          </a:bodyPr>
          <a:lstStyle/>
          <a:p>
            <a:pPr indent="0" marL="0">
              <a:buNone/>
            </a:pPr>
            <a:r>
              <a:rPr lang="en-US" sz="1700" b="1" dirty="0">
                <a:solidFill>
                  <a:srgbClr val="1F5FA8"/>
                </a:solidFill>
              </a:rPr>
              <a:t>Q. 結局、年にいくら下がるのか？</a:t>
            </a:r>
            <a:endParaRPr lang="en-US" sz="1700" dirty="0"/>
          </a:p>
          <a:p>
            <a:pPr indent="0" marL="0">
              <a:buNone/>
            </a:pPr>
            <a:r>
              <a:rPr lang="en-US" sz="1400" dirty="0">
                <a:solidFill>
                  <a:srgbClr val="18202F"/>
                </a:solidFill>
              </a:rPr>
              <a:t>A. 診断前は幅でしかお示しできません。削減率は仮定で、保証できるのは実測後の数字です。基本料金など下がらない部分も分けて示します。</a:t>
            </a:r>
            <a:endParaRPr lang="en-US" sz="1700" dirty="0"/>
          </a:p>
        </p:txBody>
      </p:sp>
      <p:sp>
        <p:nvSpPr>
          <p:cNvPr id="6" name="Shape 4"/>
          <p:cNvSpPr/>
          <p:nvPr/>
        </p:nvSpPr>
        <p:spPr>
          <a:xfrm>
            <a:off x="502920" y="2546604"/>
            <a:ext cx="11185855" cy="1147572"/>
          </a:xfrm>
          <a:prstGeom prst="roundRect">
            <a:avLst>
              <a:gd name="adj" fmla="val 3984"/>
            </a:avLst>
          </a:prstGeom>
          <a:solidFill>
            <a:srgbClr val="FFFFFF"/>
          </a:solidFill>
          <a:ln w="12700">
            <a:solidFill>
              <a:srgbClr val="D5DCE6"/>
            </a:solidFill>
            <a:prstDash val="solid"/>
          </a:ln>
        </p:spPr>
      </p:sp>
      <p:sp>
        <p:nvSpPr>
          <p:cNvPr id="7" name="Shape 5"/>
          <p:cNvSpPr/>
          <p:nvPr/>
        </p:nvSpPr>
        <p:spPr>
          <a:xfrm>
            <a:off x="502920" y="2546604"/>
            <a:ext cx="109728" cy="1147572"/>
          </a:xfrm>
          <a:prstGeom prst="rect">
            <a:avLst/>
          </a:prstGeom>
          <a:solidFill>
            <a:srgbClr val="2A8F7A"/>
          </a:solidFill>
          <a:ln w="12700">
            <a:solidFill>
              <a:srgbClr val="2A8F7A"/>
            </a:solidFill>
            <a:prstDash val="solid"/>
          </a:ln>
        </p:spPr>
      </p:sp>
      <p:sp>
        <p:nvSpPr>
          <p:cNvPr id="8" name="Text 6"/>
          <p:cNvSpPr/>
          <p:nvPr/>
        </p:nvSpPr>
        <p:spPr>
          <a:xfrm>
            <a:off x="777240" y="2583180"/>
            <a:ext cx="10774375" cy="1074420"/>
          </a:xfrm>
          <a:prstGeom prst="rect">
            <a:avLst/>
          </a:prstGeom>
          <a:noFill/>
          <a:ln/>
        </p:spPr>
        <p:txBody>
          <a:bodyPr wrap="square" lIns="1016" tIns="1016" rIns="1016" bIns="1016" rtlCol="0" anchor="ctr">
            <a:normAutofit/>
          </a:bodyPr>
          <a:lstStyle/>
          <a:p>
            <a:pPr indent="0" marL="0">
              <a:buNone/>
            </a:pPr>
            <a:r>
              <a:rPr lang="en-US" sz="1700" b="1" dirty="0">
                <a:solidFill>
                  <a:srgbClr val="2A8F7A"/>
                </a:solidFill>
              </a:rPr>
              <a:t>Q. 補助金は使えるのか？</a:t>
            </a:r>
            <a:endParaRPr lang="en-US" sz="1700" dirty="0"/>
          </a:p>
          <a:p>
            <a:pPr indent="0" marL="0">
              <a:buNone/>
            </a:pPr>
            <a:r>
              <a:rPr lang="en-US" sz="1400" dirty="0">
                <a:solidFill>
                  <a:srgbClr val="18202F"/>
                </a:solidFill>
              </a:rPr>
              <a:t>A. 確実とは言えません。今年度の公募は*月*日締切です。補助金なしの採算を先に示し、次回公募は要確認として上乗せで扱います。</a:t>
            </a:r>
            <a:endParaRPr lang="en-US" sz="1700" dirty="0"/>
          </a:p>
        </p:txBody>
      </p:sp>
      <p:sp>
        <p:nvSpPr>
          <p:cNvPr id="9" name="Shape 7"/>
          <p:cNvSpPr/>
          <p:nvPr/>
        </p:nvSpPr>
        <p:spPr>
          <a:xfrm>
            <a:off x="502920" y="3803904"/>
            <a:ext cx="11185855" cy="1147572"/>
          </a:xfrm>
          <a:prstGeom prst="roundRect">
            <a:avLst>
              <a:gd name="adj" fmla="val 3984"/>
            </a:avLst>
          </a:prstGeom>
          <a:solidFill>
            <a:srgbClr val="FFFFFF"/>
          </a:solidFill>
          <a:ln w="12700">
            <a:solidFill>
              <a:srgbClr val="D5DCE6"/>
            </a:solidFill>
            <a:prstDash val="solid"/>
          </a:ln>
        </p:spPr>
      </p:sp>
      <p:sp>
        <p:nvSpPr>
          <p:cNvPr id="10" name="Shape 8"/>
          <p:cNvSpPr/>
          <p:nvPr/>
        </p:nvSpPr>
        <p:spPr>
          <a:xfrm>
            <a:off x="502920" y="3803904"/>
            <a:ext cx="109728" cy="1147572"/>
          </a:xfrm>
          <a:prstGeom prst="rect">
            <a:avLst/>
          </a:prstGeom>
          <a:solidFill>
            <a:srgbClr val="1B5E20"/>
          </a:solidFill>
          <a:ln w="12700">
            <a:solidFill>
              <a:srgbClr val="1B5E20"/>
            </a:solidFill>
            <a:prstDash val="solid"/>
          </a:ln>
        </p:spPr>
      </p:sp>
      <p:sp>
        <p:nvSpPr>
          <p:cNvPr id="11" name="Text 9"/>
          <p:cNvSpPr/>
          <p:nvPr/>
        </p:nvSpPr>
        <p:spPr>
          <a:xfrm>
            <a:off x="777240" y="3840480"/>
            <a:ext cx="10774375" cy="1074420"/>
          </a:xfrm>
          <a:prstGeom prst="rect">
            <a:avLst/>
          </a:prstGeom>
          <a:noFill/>
          <a:ln/>
        </p:spPr>
        <p:txBody>
          <a:bodyPr wrap="square" lIns="1016" tIns="1016" rIns="1016" bIns="1016" rtlCol="0" anchor="ctr">
            <a:normAutofit/>
          </a:bodyPr>
          <a:lstStyle/>
          <a:p>
            <a:pPr indent="0" marL="0">
              <a:buNone/>
            </a:pPr>
            <a:r>
              <a:rPr lang="en-US" sz="1700" b="1" dirty="0">
                <a:solidFill>
                  <a:srgbClr val="1B5E20"/>
                </a:solidFill>
              </a:rPr>
              <a:t>Q. 蛍光灯はすぐ使えなくなるのか？</a:t>
            </a:r>
            <a:endParaRPr lang="en-US" sz="1700" dirty="0"/>
          </a:p>
          <a:p>
            <a:pPr indent="0" marL="0">
              <a:buNone/>
            </a:pPr>
            <a:r>
              <a:rPr lang="en-US" sz="1400" dirty="0">
                <a:solidFill>
                  <a:srgbClr val="18202F"/>
                </a:solidFill>
              </a:rPr>
              <a:t>A. いいえ。製造・輸出入は順次規制されますが、継続使用・在庫売買は可能です（経済産業省）。替える場合と待つ場合を電気代の差で比べます。</a:t>
            </a:r>
            <a:endParaRPr lang="en-US" sz="1700" dirty="0"/>
          </a:p>
        </p:txBody>
      </p:sp>
      <p:sp>
        <p:nvSpPr>
          <p:cNvPr id="12" name="Shape 10"/>
          <p:cNvSpPr/>
          <p:nvPr/>
        </p:nvSpPr>
        <p:spPr>
          <a:xfrm>
            <a:off x="502920" y="5061204"/>
            <a:ext cx="11185855" cy="1147572"/>
          </a:xfrm>
          <a:prstGeom prst="roundRect">
            <a:avLst>
              <a:gd name="adj" fmla="val 3984"/>
            </a:avLst>
          </a:prstGeom>
          <a:solidFill>
            <a:srgbClr val="FFFFFF"/>
          </a:solidFill>
          <a:ln w="12700">
            <a:solidFill>
              <a:srgbClr val="D5DCE6"/>
            </a:solidFill>
            <a:prstDash val="solid"/>
          </a:ln>
        </p:spPr>
      </p:sp>
      <p:sp>
        <p:nvSpPr>
          <p:cNvPr id="13" name="Shape 11"/>
          <p:cNvSpPr/>
          <p:nvPr/>
        </p:nvSpPr>
        <p:spPr>
          <a:xfrm>
            <a:off x="502920" y="5061204"/>
            <a:ext cx="109728" cy="1147572"/>
          </a:xfrm>
          <a:prstGeom prst="rect">
            <a:avLst/>
          </a:prstGeom>
          <a:solidFill>
            <a:srgbClr val="7A4D00"/>
          </a:solidFill>
          <a:ln w="12700">
            <a:solidFill>
              <a:srgbClr val="7A4D00"/>
            </a:solidFill>
            <a:prstDash val="solid"/>
          </a:ln>
        </p:spPr>
      </p:sp>
      <p:sp>
        <p:nvSpPr>
          <p:cNvPr id="14" name="Text 12"/>
          <p:cNvSpPr/>
          <p:nvPr/>
        </p:nvSpPr>
        <p:spPr>
          <a:xfrm>
            <a:off x="777240" y="5097780"/>
            <a:ext cx="10774375" cy="1074420"/>
          </a:xfrm>
          <a:prstGeom prst="rect">
            <a:avLst/>
          </a:prstGeom>
          <a:noFill/>
          <a:ln/>
        </p:spPr>
        <p:txBody>
          <a:bodyPr wrap="square" lIns="1016" tIns="1016" rIns="1016" bIns="1016" rtlCol="0" anchor="ctr">
            <a:normAutofit/>
          </a:bodyPr>
          <a:lstStyle/>
          <a:p>
            <a:pPr indent="0" marL="0">
              <a:buNone/>
            </a:pPr>
            <a:r>
              <a:rPr lang="en-US" sz="1700" b="1" dirty="0">
                <a:solidFill>
                  <a:srgbClr val="7A4D00"/>
                </a:solidFill>
              </a:rPr>
              <a:t>Q. 扉付きにして売上は落ちないか？</a:t>
            </a:r>
            <a:endParaRPr lang="en-US" sz="1700" dirty="0"/>
          </a:p>
          <a:p>
            <a:pPr indent="0" marL="0">
              <a:buNone/>
            </a:pPr>
            <a:r>
              <a:rPr lang="en-US" sz="1400" dirty="0">
                <a:solidFill>
                  <a:srgbClr val="18202F"/>
                </a:solidFill>
              </a:rPr>
              <a:t>A. 断定できません。テスト区画でPOS売上・客数・欠品・補充時間を比べ、落ちた場合に見直す基準を先に決めます。</a:t>
            </a:r>
            <a:endParaRPr lang="en-US" sz="17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12</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次に確認したいこと：判断の前提をそろえる</a:t>
            </a:r>
            <a:endParaRPr lang="en-US" sz="2600" dirty="0"/>
          </a:p>
        </p:txBody>
      </p:sp>
      <p:sp>
        <p:nvSpPr>
          <p:cNvPr id="3" name="Shape 1"/>
          <p:cNvSpPr/>
          <p:nvPr/>
        </p:nvSpPr>
        <p:spPr>
          <a:xfrm>
            <a:off x="502920" y="1289304"/>
            <a:ext cx="11185855" cy="1147572"/>
          </a:xfrm>
          <a:prstGeom prst="roundRect">
            <a:avLst>
              <a:gd name="adj" fmla="val 4781"/>
            </a:avLst>
          </a:prstGeom>
          <a:solidFill>
            <a:srgbClr val="E8F0FA"/>
          </a:solidFill>
          <a:ln w="12700">
            <a:solidFill>
              <a:srgbClr val="E8F0FA"/>
            </a:solidFill>
            <a:prstDash val="solid"/>
          </a:ln>
        </p:spPr>
      </p:sp>
      <p:sp>
        <p:nvSpPr>
          <p:cNvPr id="4" name="Shape 2"/>
          <p:cNvSpPr/>
          <p:nvPr/>
        </p:nvSpPr>
        <p:spPr>
          <a:xfrm>
            <a:off x="685800" y="1588770"/>
            <a:ext cx="548640" cy="548640"/>
          </a:xfrm>
          <a:prstGeom prst="ellipse">
            <a:avLst/>
          </a:prstGeom>
          <a:solidFill>
            <a:srgbClr val="1F5FA8"/>
          </a:solidFill>
          <a:ln w="12700">
            <a:solidFill>
              <a:srgbClr val="1F5FA8"/>
            </a:solidFill>
            <a:prstDash val="solid"/>
          </a:ln>
        </p:spPr>
      </p:sp>
      <p:sp>
        <p:nvSpPr>
          <p:cNvPr id="5" name="Text 3"/>
          <p:cNvSpPr/>
          <p:nvPr/>
        </p:nvSpPr>
        <p:spPr>
          <a:xfrm>
            <a:off x="685800" y="158877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rPr>
              <a:t>1</a:t>
            </a:r>
            <a:endParaRPr lang="en-US" sz="2000" dirty="0"/>
          </a:p>
        </p:txBody>
      </p:sp>
      <p:sp>
        <p:nvSpPr>
          <p:cNvPr id="6" name="Text 4"/>
          <p:cNvSpPr/>
          <p:nvPr/>
        </p:nvSpPr>
        <p:spPr>
          <a:xfrm>
            <a:off x="1417320" y="1325880"/>
            <a:ext cx="10088575" cy="1074420"/>
          </a:xfrm>
          <a:prstGeom prst="rect">
            <a:avLst/>
          </a:prstGeom>
          <a:noFill/>
          <a:ln/>
        </p:spPr>
        <p:txBody>
          <a:bodyPr wrap="square" lIns="1016" tIns="1016" rIns="1016" bIns="1016" rtlCol="0" anchor="ctr">
            <a:normAutofit/>
          </a:bodyPr>
          <a:lstStyle/>
          <a:p>
            <a:pPr indent="0" marL="0">
              <a:buNone/>
            </a:pPr>
            <a:r>
              <a:rPr lang="en-US" sz="2000" b="1" dirty="0">
                <a:solidFill>
                  <a:srgbClr val="1F5FA8"/>
                </a:solidFill>
              </a:rPr>
              <a:t>電気代と設備の資料</a:t>
            </a:r>
            <a:endParaRPr lang="en-US" sz="2000" dirty="0"/>
          </a:p>
          <a:p>
            <a:pPr indent="0" marL="0">
              <a:buNone/>
            </a:pPr>
            <a:r>
              <a:rPr lang="en-US" sz="1600" dirty="0">
                <a:solidFill>
                  <a:srgbClr val="18202F"/>
                </a:solidFill>
              </a:rPr>
              <a:t>店舗別の過去*か月の請求書と、冷蔵ケースの台数・機種・故障履歴・温度記録をご提供いただけるか。</a:t>
            </a:r>
            <a:endParaRPr lang="en-US" sz="2000" dirty="0"/>
          </a:p>
        </p:txBody>
      </p:sp>
      <p:sp>
        <p:nvSpPr>
          <p:cNvPr id="7" name="Shape 5"/>
          <p:cNvSpPr/>
          <p:nvPr/>
        </p:nvSpPr>
        <p:spPr>
          <a:xfrm>
            <a:off x="502920" y="2546604"/>
            <a:ext cx="11185855" cy="1147572"/>
          </a:xfrm>
          <a:prstGeom prst="roundRect">
            <a:avLst>
              <a:gd name="adj" fmla="val 4781"/>
            </a:avLst>
          </a:prstGeom>
          <a:solidFill>
            <a:srgbClr val="F2FAF7"/>
          </a:solidFill>
          <a:ln w="12700">
            <a:solidFill>
              <a:srgbClr val="F2FAF7"/>
            </a:solidFill>
            <a:prstDash val="solid"/>
          </a:ln>
        </p:spPr>
      </p:sp>
      <p:sp>
        <p:nvSpPr>
          <p:cNvPr id="8" name="Shape 6"/>
          <p:cNvSpPr/>
          <p:nvPr/>
        </p:nvSpPr>
        <p:spPr>
          <a:xfrm>
            <a:off x="685800" y="2846070"/>
            <a:ext cx="548640" cy="548640"/>
          </a:xfrm>
          <a:prstGeom prst="ellipse">
            <a:avLst/>
          </a:prstGeom>
          <a:solidFill>
            <a:srgbClr val="2A8F7A"/>
          </a:solidFill>
          <a:ln w="12700">
            <a:solidFill>
              <a:srgbClr val="2A8F7A"/>
            </a:solidFill>
            <a:prstDash val="solid"/>
          </a:ln>
        </p:spPr>
      </p:sp>
      <p:sp>
        <p:nvSpPr>
          <p:cNvPr id="9" name="Text 7"/>
          <p:cNvSpPr/>
          <p:nvPr/>
        </p:nvSpPr>
        <p:spPr>
          <a:xfrm>
            <a:off x="685800" y="284607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rPr>
              <a:t>2</a:t>
            </a:r>
            <a:endParaRPr lang="en-US" sz="2000" dirty="0"/>
          </a:p>
        </p:txBody>
      </p:sp>
      <p:sp>
        <p:nvSpPr>
          <p:cNvPr id="10" name="Text 8"/>
          <p:cNvSpPr/>
          <p:nvPr/>
        </p:nvSpPr>
        <p:spPr>
          <a:xfrm>
            <a:off x="1417320" y="2583180"/>
            <a:ext cx="10088575" cy="1074420"/>
          </a:xfrm>
          <a:prstGeom prst="rect">
            <a:avLst/>
          </a:prstGeom>
          <a:noFill/>
          <a:ln/>
        </p:spPr>
        <p:txBody>
          <a:bodyPr wrap="square" lIns="1016" tIns="1016" rIns="1016" bIns="1016" rtlCol="0" anchor="ctr">
            <a:normAutofit/>
          </a:bodyPr>
          <a:lstStyle/>
          <a:p>
            <a:pPr indent="0" marL="0">
              <a:buNone/>
            </a:pPr>
            <a:r>
              <a:rPr lang="en-US" sz="2000" b="1" dirty="0">
                <a:solidFill>
                  <a:srgbClr val="2A8F7A"/>
                </a:solidFill>
              </a:rPr>
              <a:t>投資判断の条件</a:t>
            </a:r>
            <a:endParaRPr lang="en-US" sz="2000" dirty="0"/>
          </a:p>
          <a:p>
            <a:pPr indent="0" marL="0">
              <a:buNone/>
            </a:pPr>
            <a:r>
              <a:rPr lang="en-US" sz="1600" dirty="0">
                <a:solidFill>
                  <a:srgbClr val="18202F"/>
                </a:solidFill>
              </a:rPr>
              <a:t>投資の上限、許容できる回収期間、補助金申請のご意向。回収期間によって冷蔵の進め方が変わります。</a:t>
            </a:r>
            <a:endParaRPr lang="en-US" sz="2000" dirty="0"/>
          </a:p>
        </p:txBody>
      </p:sp>
      <p:sp>
        <p:nvSpPr>
          <p:cNvPr id="11" name="Shape 9"/>
          <p:cNvSpPr/>
          <p:nvPr/>
        </p:nvSpPr>
        <p:spPr>
          <a:xfrm>
            <a:off x="502920" y="3803904"/>
            <a:ext cx="11185855" cy="1147572"/>
          </a:xfrm>
          <a:prstGeom prst="roundRect">
            <a:avLst>
              <a:gd name="adj" fmla="val 4781"/>
            </a:avLst>
          </a:prstGeom>
          <a:solidFill>
            <a:srgbClr val="E8F5E9"/>
          </a:solidFill>
          <a:ln w="12700">
            <a:solidFill>
              <a:srgbClr val="E8F5E9"/>
            </a:solidFill>
            <a:prstDash val="solid"/>
          </a:ln>
        </p:spPr>
      </p:sp>
      <p:sp>
        <p:nvSpPr>
          <p:cNvPr id="12" name="Shape 10"/>
          <p:cNvSpPr/>
          <p:nvPr/>
        </p:nvSpPr>
        <p:spPr>
          <a:xfrm>
            <a:off x="685800" y="4103370"/>
            <a:ext cx="548640" cy="548640"/>
          </a:xfrm>
          <a:prstGeom prst="ellipse">
            <a:avLst/>
          </a:prstGeom>
          <a:solidFill>
            <a:srgbClr val="1B5E20"/>
          </a:solidFill>
          <a:ln w="12700">
            <a:solidFill>
              <a:srgbClr val="1B5E20"/>
            </a:solidFill>
            <a:prstDash val="solid"/>
          </a:ln>
        </p:spPr>
      </p:sp>
      <p:sp>
        <p:nvSpPr>
          <p:cNvPr id="13" name="Text 11"/>
          <p:cNvSpPr/>
          <p:nvPr/>
        </p:nvSpPr>
        <p:spPr>
          <a:xfrm>
            <a:off x="685800" y="410337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rPr>
              <a:t>3</a:t>
            </a:r>
            <a:endParaRPr lang="en-US" sz="2000" dirty="0"/>
          </a:p>
        </p:txBody>
      </p:sp>
      <p:sp>
        <p:nvSpPr>
          <p:cNvPr id="14" name="Text 12"/>
          <p:cNvSpPr/>
          <p:nvPr/>
        </p:nvSpPr>
        <p:spPr>
          <a:xfrm>
            <a:off x="1417320" y="3840480"/>
            <a:ext cx="10088575" cy="1074420"/>
          </a:xfrm>
          <a:prstGeom prst="rect">
            <a:avLst/>
          </a:prstGeom>
          <a:noFill/>
          <a:ln/>
        </p:spPr>
        <p:txBody>
          <a:bodyPr wrap="square" lIns="1016" tIns="1016" rIns="1016" bIns="1016" rtlCol="0" anchor="ctr">
            <a:normAutofit/>
          </a:bodyPr>
          <a:lstStyle/>
          <a:p>
            <a:pPr indent="0" marL="0">
              <a:buNone/>
            </a:pPr>
            <a:r>
              <a:rPr lang="en-US" sz="2000" b="1" dirty="0">
                <a:solidFill>
                  <a:srgbClr val="1B5E20"/>
                </a:solidFill>
              </a:rPr>
              <a:t>夜間作業の条件</a:t>
            </a:r>
            <a:endParaRPr lang="en-US" sz="2000" dirty="0"/>
          </a:p>
          <a:p>
            <a:pPr indent="0" marL="0">
              <a:buNone/>
            </a:pPr>
            <a:r>
              <a:rPr lang="en-US" sz="1600" dirty="0">
                <a:solidFill>
                  <a:srgbClr val="18202F"/>
                </a:solidFill>
              </a:rPr>
              <a:t>作業可能な時間、商品の仮置き場所（バックヤード冷蔵庫の空き）、店舗側の立会責任者。</a:t>
            </a:r>
            <a:endParaRPr lang="en-US" sz="2000" dirty="0"/>
          </a:p>
        </p:txBody>
      </p:sp>
      <p:sp>
        <p:nvSpPr>
          <p:cNvPr id="15" name="Shape 13"/>
          <p:cNvSpPr/>
          <p:nvPr/>
        </p:nvSpPr>
        <p:spPr>
          <a:xfrm>
            <a:off x="502920" y="5061204"/>
            <a:ext cx="11185855" cy="1147572"/>
          </a:xfrm>
          <a:prstGeom prst="roundRect">
            <a:avLst>
              <a:gd name="adj" fmla="val 4781"/>
            </a:avLst>
          </a:prstGeom>
          <a:solidFill>
            <a:srgbClr val="FFF3D1"/>
          </a:solidFill>
          <a:ln w="12700">
            <a:solidFill>
              <a:srgbClr val="FFF3D1"/>
            </a:solidFill>
            <a:prstDash val="solid"/>
          </a:ln>
        </p:spPr>
      </p:sp>
      <p:sp>
        <p:nvSpPr>
          <p:cNvPr id="16" name="Shape 14"/>
          <p:cNvSpPr/>
          <p:nvPr/>
        </p:nvSpPr>
        <p:spPr>
          <a:xfrm>
            <a:off x="685800" y="5360670"/>
            <a:ext cx="548640" cy="548640"/>
          </a:xfrm>
          <a:prstGeom prst="ellipse">
            <a:avLst/>
          </a:prstGeom>
          <a:solidFill>
            <a:srgbClr val="7A4D00"/>
          </a:solidFill>
          <a:ln w="12700">
            <a:solidFill>
              <a:srgbClr val="7A4D00"/>
            </a:solidFill>
            <a:prstDash val="solid"/>
          </a:ln>
        </p:spPr>
      </p:sp>
      <p:sp>
        <p:nvSpPr>
          <p:cNvPr id="17" name="Text 15"/>
          <p:cNvSpPr/>
          <p:nvPr/>
        </p:nvSpPr>
        <p:spPr>
          <a:xfrm>
            <a:off x="685800" y="536067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rPr>
              <a:t>4</a:t>
            </a:r>
            <a:endParaRPr lang="en-US" sz="2000" dirty="0"/>
          </a:p>
        </p:txBody>
      </p:sp>
      <p:sp>
        <p:nvSpPr>
          <p:cNvPr id="18" name="Text 16"/>
          <p:cNvSpPr/>
          <p:nvPr/>
        </p:nvSpPr>
        <p:spPr>
          <a:xfrm>
            <a:off x="1417320" y="5097780"/>
            <a:ext cx="10088575" cy="1074420"/>
          </a:xfrm>
          <a:prstGeom prst="rect">
            <a:avLst/>
          </a:prstGeom>
          <a:noFill/>
          <a:ln/>
        </p:spPr>
        <p:txBody>
          <a:bodyPr wrap="square" lIns="1016" tIns="1016" rIns="1016" bIns="1016" rtlCol="0" anchor="ctr">
            <a:normAutofit/>
          </a:bodyPr>
          <a:lstStyle/>
          <a:p>
            <a:pPr indent="0" marL="0">
              <a:buNone/>
            </a:pPr>
            <a:r>
              <a:rPr lang="en-US" sz="2000" b="1" dirty="0">
                <a:solidFill>
                  <a:srgbClr val="7A4D00"/>
                </a:solidFill>
              </a:rPr>
              <a:t>見積の範囲</a:t>
            </a:r>
            <a:endParaRPr lang="en-US" sz="2000" dirty="0"/>
          </a:p>
          <a:p>
            <a:pPr indent="0" marL="0">
              <a:buNone/>
            </a:pPr>
            <a:r>
              <a:rPr lang="en-US" sz="1600" dirty="0">
                <a:solidFill>
                  <a:srgbClr val="18202F"/>
                </a:solidFill>
              </a:rPr>
              <a:t>夜間割増・撤去処分・室外機の更新を含めるか</a:t>
            </a:r>
            <a:pPr indent="0" marL="0">
              <a:buNone/>
            </a:pPr>
            <a:r>
              <a:rPr lang="en-US" sz="1600" b="1" dirty="0">
                <a:solidFill>
                  <a:srgbClr val="8A1C1C"/>
                </a:solidFill>
              </a:rPr>
              <a:t>【要確認：区画別見積と分割割増】</a:t>
            </a:r>
            <a:pPr indent="0" marL="0">
              <a:buNone/>
            </a:pPr>
            <a:r>
              <a:rPr lang="en-US" sz="1600" dirty="0">
                <a:solidFill>
                  <a:srgbClr val="18202F"/>
                </a:solidFill>
              </a:rPr>
              <a:t>。</a:t>
            </a:r>
            <a:endParaRPr lang="en-US" sz="20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13</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lstStyle/>
          <a:p>
            <a:pPr indent="0" marL="0">
              <a:buNone/>
            </a:pPr>
            <a:r>
              <a:rPr lang="en-US" sz="2400" b="1" dirty="0">
                <a:solidFill>
                  <a:srgbClr val="174A85"/>
                </a:solidFill>
              </a:rPr>
              <a:t>ご利用にあたっての注意</a:t>
            </a:r>
            <a:endParaRPr lang="en-US" sz="2400" dirty="0"/>
          </a:p>
        </p:txBody>
      </p:sp>
      <p:sp>
        <p:nvSpPr>
          <p:cNvPr id="3" name="Shape 1"/>
          <p:cNvSpPr/>
          <p:nvPr/>
        </p:nvSpPr>
        <p:spPr>
          <a:xfrm>
            <a:off x="594360" y="1452372"/>
            <a:ext cx="402336" cy="402336"/>
          </a:xfrm>
          <a:prstGeom prst="ellipse">
            <a:avLst/>
          </a:prstGeom>
          <a:solidFill>
            <a:srgbClr val="465061"/>
          </a:solidFill>
          <a:ln w="12700">
            <a:solidFill>
              <a:srgbClr val="465061"/>
            </a:solidFill>
            <a:prstDash val="solid"/>
          </a:ln>
        </p:spPr>
      </p:sp>
      <p:sp>
        <p:nvSpPr>
          <p:cNvPr id="4" name="Text 2"/>
          <p:cNvSpPr/>
          <p:nvPr/>
        </p:nvSpPr>
        <p:spPr>
          <a:xfrm>
            <a:off x="594360" y="14523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rPr>
              <a:t>1</a:t>
            </a:r>
            <a:endParaRPr lang="en-US" sz="1300" dirty="0"/>
          </a:p>
        </p:txBody>
      </p:sp>
      <p:sp>
        <p:nvSpPr>
          <p:cNvPr id="5" name="Text 3"/>
          <p:cNvSpPr/>
          <p:nvPr/>
        </p:nvSpPr>
        <p:spPr>
          <a:xfrm>
            <a:off x="1188720" y="1234440"/>
            <a:ext cx="10454335" cy="838200"/>
          </a:xfrm>
          <a:prstGeom prst="rect">
            <a:avLst/>
          </a:prstGeom>
          <a:noFill/>
          <a:ln/>
        </p:spPr>
        <p:txBody>
          <a:bodyPr wrap="square" rtlCol="0" anchor="ctr"/>
          <a:lstStyle/>
          <a:p>
            <a:pPr indent="0" marL="0">
              <a:buNone/>
            </a:pPr>
            <a:r>
              <a:rPr lang="en-US" sz="1500" dirty="0">
                <a:solidFill>
                  <a:srgbClr val="465061"/>
                </a:solidFill>
              </a:rPr>
              <a:t>本資料は AI が自動で作成したものです。内容の正確さ・完全さ・最新さは保証しません。</a:t>
            </a:r>
            <a:endParaRPr lang="en-US" sz="1500" dirty="0"/>
          </a:p>
        </p:txBody>
      </p:sp>
      <p:sp>
        <p:nvSpPr>
          <p:cNvPr id="6" name="Shape 4"/>
          <p:cNvSpPr/>
          <p:nvPr/>
        </p:nvSpPr>
        <p:spPr>
          <a:xfrm>
            <a:off x="594360" y="2290572"/>
            <a:ext cx="402336" cy="402336"/>
          </a:xfrm>
          <a:prstGeom prst="ellipse">
            <a:avLst/>
          </a:prstGeom>
          <a:solidFill>
            <a:srgbClr val="465061"/>
          </a:solidFill>
          <a:ln w="12700">
            <a:solidFill>
              <a:srgbClr val="465061"/>
            </a:solidFill>
            <a:prstDash val="solid"/>
          </a:ln>
        </p:spPr>
      </p:sp>
      <p:sp>
        <p:nvSpPr>
          <p:cNvPr id="7" name="Text 5"/>
          <p:cNvSpPr/>
          <p:nvPr/>
        </p:nvSpPr>
        <p:spPr>
          <a:xfrm>
            <a:off x="594360" y="22905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rPr>
              <a:t>2</a:t>
            </a:r>
            <a:endParaRPr lang="en-US" sz="1300" dirty="0"/>
          </a:p>
        </p:txBody>
      </p:sp>
      <p:sp>
        <p:nvSpPr>
          <p:cNvPr id="8" name="Text 6"/>
          <p:cNvSpPr/>
          <p:nvPr/>
        </p:nvSpPr>
        <p:spPr>
          <a:xfrm>
            <a:off x="1188720" y="2072640"/>
            <a:ext cx="10454335" cy="838200"/>
          </a:xfrm>
          <a:prstGeom prst="rect">
            <a:avLst/>
          </a:prstGeom>
          <a:noFill/>
          <a:ln/>
        </p:spPr>
        <p:txBody>
          <a:bodyPr wrap="square" rtlCol="0" anchor="ctr"/>
          <a:lstStyle/>
          <a:p>
            <a:pPr indent="0" marL="0">
              <a:buNone/>
            </a:pPr>
            <a:r>
              <a:rPr lang="en-US" sz="1500" dirty="0">
                <a:solidFill>
                  <a:srgbClr val="465061"/>
                </a:solidFill>
              </a:rPr>
              <a:t>事実関係や数値は、独自に調べて確かめたものではありません。ネット検索の結果や「想定」の数値を含むため、重要な点は一次情報でご確認ください。</a:t>
            </a:r>
            <a:endParaRPr lang="en-US" sz="1500" dirty="0"/>
          </a:p>
        </p:txBody>
      </p:sp>
      <p:sp>
        <p:nvSpPr>
          <p:cNvPr id="9" name="Shape 7"/>
          <p:cNvSpPr/>
          <p:nvPr/>
        </p:nvSpPr>
        <p:spPr>
          <a:xfrm>
            <a:off x="594360" y="3128772"/>
            <a:ext cx="402336" cy="402336"/>
          </a:xfrm>
          <a:prstGeom prst="ellipse">
            <a:avLst/>
          </a:prstGeom>
          <a:solidFill>
            <a:srgbClr val="465061"/>
          </a:solidFill>
          <a:ln w="12700">
            <a:solidFill>
              <a:srgbClr val="465061"/>
            </a:solidFill>
            <a:prstDash val="solid"/>
          </a:ln>
        </p:spPr>
      </p:sp>
      <p:sp>
        <p:nvSpPr>
          <p:cNvPr id="10" name="Text 8"/>
          <p:cNvSpPr/>
          <p:nvPr/>
        </p:nvSpPr>
        <p:spPr>
          <a:xfrm>
            <a:off x="594360" y="31287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rPr>
              <a:t>3</a:t>
            </a:r>
            <a:endParaRPr lang="en-US" sz="1300" dirty="0"/>
          </a:p>
        </p:txBody>
      </p:sp>
      <p:sp>
        <p:nvSpPr>
          <p:cNvPr id="11" name="Text 9"/>
          <p:cNvSpPr/>
          <p:nvPr/>
        </p:nvSpPr>
        <p:spPr>
          <a:xfrm>
            <a:off x="1188720" y="2910840"/>
            <a:ext cx="10454335" cy="838200"/>
          </a:xfrm>
          <a:prstGeom prst="rect">
            <a:avLst/>
          </a:prstGeom>
          <a:noFill/>
          <a:ln/>
        </p:spPr>
        <p:txBody>
          <a:bodyPr wrap="square" rtlCol="0" anchor="ctr"/>
          <a:lstStyle/>
          <a:p>
            <a:pPr indent="0" marL="0">
              <a:buNone/>
            </a:pPr>
            <a:r>
              <a:rPr lang="en-US" sz="1500" dirty="0">
                <a:solidFill>
                  <a:srgbClr val="465061"/>
                </a:solidFill>
              </a:rPr>
              <a:t>経営・法務・税務・投資などの専門的な助言ではありません。重要な判断の前には、専門家にご相談ください。</a:t>
            </a:r>
            <a:endParaRPr lang="en-US" sz="1500" dirty="0"/>
          </a:p>
        </p:txBody>
      </p:sp>
      <p:sp>
        <p:nvSpPr>
          <p:cNvPr id="12" name="Shape 10"/>
          <p:cNvSpPr/>
          <p:nvPr/>
        </p:nvSpPr>
        <p:spPr>
          <a:xfrm>
            <a:off x="594360" y="3966972"/>
            <a:ext cx="402336" cy="402336"/>
          </a:xfrm>
          <a:prstGeom prst="ellipse">
            <a:avLst/>
          </a:prstGeom>
          <a:solidFill>
            <a:srgbClr val="465061"/>
          </a:solidFill>
          <a:ln w="12700">
            <a:solidFill>
              <a:srgbClr val="465061"/>
            </a:solidFill>
            <a:prstDash val="solid"/>
          </a:ln>
        </p:spPr>
      </p:sp>
      <p:sp>
        <p:nvSpPr>
          <p:cNvPr id="13" name="Text 11"/>
          <p:cNvSpPr/>
          <p:nvPr/>
        </p:nvSpPr>
        <p:spPr>
          <a:xfrm>
            <a:off x="594360" y="39669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rPr>
              <a:t>4</a:t>
            </a:r>
            <a:endParaRPr lang="en-US" sz="1300" dirty="0"/>
          </a:p>
        </p:txBody>
      </p:sp>
      <p:sp>
        <p:nvSpPr>
          <p:cNvPr id="14" name="Text 12"/>
          <p:cNvSpPr/>
          <p:nvPr/>
        </p:nvSpPr>
        <p:spPr>
          <a:xfrm>
            <a:off x="1188720" y="3749040"/>
            <a:ext cx="10454335" cy="838200"/>
          </a:xfrm>
          <a:prstGeom prst="rect">
            <a:avLst/>
          </a:prstGeom>
          <a:noFill/>
          <a:ln/>
        </p:spPr>
        <p:txBody>
          <a:bodyPr wrap="square" rtlCol="0" anchor="ctr"/>
          <a:lstStyle/>
          <a:p>
            <a:pPr indent="0" marL="0">
              <a:buNone/>
            </a:pPr>
            <a:r>
              <a:rPr lang="en-US" sz="1500" dirty="0">
                <a:solidFill>
                  <a:srgbClr val="465061"/>
                </a:solidFill>
              </a:rPr>
              <a:t>入力された情報に誤りや不足があると、内容も変わります。</a:t>
            </a:r>
            <a:endParaRPr lang="en-US" sz="1500" dirty="0"/>
          </a:p>
        </p:txBody>
      </p:sp>
      <p:sp>
        <p:nvSpPr>
          <p:cNvPr id="15" name="Shape 13"/>
          <p:cNvSpPr/>
          <p:nvPr/>
        </p:nvSpPr>
        <p:spPr>
          <a:xfrm>
            <a:off x="594360" y="4805172"/>
            <a:ext cx="402336" cy="402336"/>
          </a:xfrm>
          <a:prstGeom prst="ellipse">
            <a:avLst/>
          </a:prstGeom>
          <a:solidFill>
            <a:srgbClr val="465061"/>
          </a:solidFill>
          <a:ln w="12700">
            <a:solidFill>
              <a:srgbClr val="465061"/>
            </a:solidFill>
            <a:prstDash val="solid"/>
          </a:ln>
        </p:spPr>
      </p:sp>
      <p:sp>
        <p:nvSpPr>
          <p:cNvPr id="16" name="Text 14"/>
          <p:cNvSpPr/>
          <p:nvPr/>
        </p:nvSpPr>
        <p:spPr>
          <a:xfrm>
            <a:off x="594360" y="48051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rPr>
              <a:t>5</a:t>
            </a:r>
            <a:endParaRPr lang="en-US" sz="1300" dirty="0"/>
          </a:p>
        </p:txBody>
      </p:sp>
      <p:sp>
        <p:nvSpPr>
          <p:cNvPr id="17" name="Text 15"/>
          <p:cNvSpPr/>
          <p:nvPr/>
        </p:nvSpPr>
        <p:spPr>
          <a:xfrm>
            <a:off x="1188720" y="4587240"/>
            <a:ext cx="10454335" cy="838200"/>
          </a:xfrm>
          <a:prstGeom prst="rect">
            <a:avLst/>
          </a:prstGeom>
          <a:noFill/>
          <a:ln/>
        </p:spPr>
        <p:txBody>
          <a:bodyPr wrap="square" rtlCol="0" anchor="ctr"/>
          <a:lstStyle/>
          <a:p>
            <a:pPr indent="0" marL="0">
              <a:buNone/>
            </a:pPr>
            <a:r>
              <a:rPr lang="en-US" sz="1500" dirty="0">
                <a:solidFill>
                  <a:srgbClr val="465061"/>
                </a:solidFill>
              </a:rPr>
              <a:t>本資料を利用して生じた損害について、当方は責任を負いかねます。</a:t>
            </a:r>
            <a:endParaRPr lang="en-US" sz="1500" dirty="0"/>
          </a:p>
        </p:txBody>
      </p:sp>
      <p:sp>
        <p:nvSpPr>
          <p:cNvPr id="18" name="Shape 16"/>
          <p:cNvSpPr/>
          <p:nvPr/>
        </p:nvSpPr>
        <p:spPr>
          <a:xfrm>
            <a:off x="594360" y="5643372"/>
            <a:ext cx="402336" cy="402336"/>
          </a:xfrm>
          <a:prstGeom prst="ellipse">
            <a:avLst/>
          </a:prstGeom>
          <a:solidFill>
            <a:srgbClr val="465061"/>
          </a:solidFill>
          <a:ln w="12700">
            <a:solidFill>
              <a:srgbClr val="465061"/>
            </a:solidFill>
            <a:prstDash val="solid"/>
          </a:ln>
        </p:spPr>
      </p:sp>
      <p:sp>
        <p:nvSpPr>
          <p:cNvPr id="19" name="Text 17"/>
          <p:cNvSpPr/>
          <p:nvPr/>
        </p:nvSpPr>
        <p:spPr>
          <a:xfrm>
            <a:off x="594360" y="56433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rPr>
              <a:t>6</a:t>
            </a:r>
            <a:endParaRPr lang="en-US" sz="1300" dirty="0"/>
          </a:p>
        </p:txBody>
      </p:sp>
      <p:sp>
        <p:nvSpPr>
          <p:cNvPr id="20" name="Text 18"/>
          <p:cNvSpPr/>
          <p:nvPr/>
        </p:nvSpPr>
        <p:spPr>
          <a:xfrm>
            <a:off x="1188720" y="5425440"/>
            <a:ext cx="10454335" cy="838200"/>
          </a:xfrm>
          <a:prstGeom prst="rect">
            <a:avLst/>
          </a:prstGeom>
          <a:noFill/>
          <a:ln/>
        </p:spPr>
        <p:txBody>
          <a:bodyPr wrap="square" rtlCol="0" anchor="ctr"/>
          <a:lstStyle/>
          <a:p>
            <a:pPr indent="0" marL="0">
              <a:buNone/>
            </a:pPr>
            <a:r>
              <a:rPr lang="en-US" sz="1500" dirty="0">
                <a:solidFill>
                  <a:srgbClr val="465061"/>
                </a:solidFill>
              </a:rPr>
              <a:t>この資料は AIZNOH WORKs（AI）で作成しました。内容は、ご自身でご確認ください。aiznohworks.com　作成日時：*-*-* *:*</a:t>
            </a:r>
            <a:endParaRPr lang="en-US" sz="15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14</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a:ea typeface="游ゴシック"/>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游ゴシック"/>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AIZNOH 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電気代と売場を守る、LED先行・冷蔵区画更新の段階提案</dc:title>
  <dc:subject>PptxGenJS Presentation</dc:subject>
  <dc:creator>PptxGenJS</dc:creator>
  <cp:lastModifiedBy>PptxGenJS</cp:lastModifiedBy>
  <cp:revision>1</cp:revision>
  <dcterms:created xsi:type="dcterms:W3CDTF">2026-11-02T15:38:17Z</dcterms:created>
  <dcterms:modified xsi:type="dcterms:W3CDTF">2026-11-02T15:38:17Z</dcterms:modified>
</cp:coreProperties>
</file>