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1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2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charts/chart3.xml" ContentType="application/vnd.openxmlformats-officedocument.drawingml.chart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F6DB5"/>
              </a:solidFill>
              <a:effectLst/>
            </c:spPr>
          </c:dPt>
          <c:dPt>
            <c:idx val="1"/>
            <c:bubble3D val="0"/>
            <c:spPr>
              <a:solidFill>
                <a:srgbClr val="E08A1E"/>
              </a:solidFill>
              <a:effectLst/>
            </c:spPr>
          </c:dPt>
          <c:dPt>
            <c:idx val="2"/>
            <c:bubble3D val="0"/>
            <c:spPr>
              <a:solidFill>
                <a:srgbClr val="3E9B6B"/>
              </a:solidFill>
              <a:effectLst/>
            </c:spPr>
          </c:dPt>
          <c:dLbls>
            <c:dLbl>
              <c:idx val="0"/>
              <c:numFmt formatCode="&quot;*&quot;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18202F"/>
                      </a:solidFill>
                      <a:latin typeface="Arial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numFmt formatCode="&quot;*&quot;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18202F"/>
                      </a:solidFill>
                      <a:latin typeface="Arial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numFmt formatCode="&quot;*&quot;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18202F"/>
                      </a:solidFill>
                      <a:latin typeface="Arial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&quot;*&quot;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食パン</c:v>
                </c:pt>
                <c:pt idx="1">
                  <c:v>菓子パン</c:v>
                </c:pt>
                <c:pt idx="2">
                  <c:v>焼き菓子・飲み物</c:v>
                </c:pt>
              </c:strCache>
            </c:strRef>
          </c:cat>
          <c:val>
            <c:numRef>
              <c:f>Sheet1!$B$2:$B$4</c:f>
              <c:numCache>
                <c:ptCount val="3"/>
                <c:pt idx="0">
                  <c:v>88.9</c:v>
                </c:pt>
                <c:pt idx="1">
                  <c:v>100</c:v>
                </c:pt>
                <c:pt idx="2">
                  <c:v>33.3</c:v>
                </c:pt>
              </c:numCache>
            </c:numRef>
          </c:val>
        </c:ser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txPr>
        <a:bodyPr/>
        <a:lstStyle/>
        <a:p>
          <a:pPr>
            <a:defRPr sz="1200">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万円</c:v>
                </c:pt>
              </c:strCache>
            </c:strRef>
          </c:tx>
          <c:spPr>
            <a:solidFill>
              <a:srgbClr val="1F5FA8"/>
            </a:solidFill>
            <a:effectLst/>
          </c:spPr>
          <c:invertIfNegative val="0"/>
          <c:dLbls>
            <c:numFmt formatCode="&quot;*&quot;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1F5FA8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2A8F7A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1B5E20"/>
              </a:solidFill>
              <a:effectLst/>
            </c:spPr>
          </c:dPt>
          <c:cat>
            <c:multiLvlStrRef>
              <c:f>Sheet1!$A$2:$A$4</c:f>
              <c:multiLvlStrCache>
                <c:ptCount val="3"/>
                <c:lvl>
                  <c:pt idx="0">
                    <c:v>B 案：小分け焼成（仮定）</c:v>
                  </c:pt>
                  <c:pt idx="1">
                    <c:v>C 案：限定売り切り（仮定）</c:v>
                  </c:pt>
                  <c:pt idx="2">
                    <c:v>D 案：取り置き予約（仮定）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100</c:v>
                </c:pt>
                <c:pt idx="1">
                  <c:v>50</c:v>
                </c:pt>
                <c:pt idx="2">
                  <c:v>10</c:v>
                </c:pt>
              </c:numCache>
            </c:numRef>
          </c:val>
        </c:ser>
        <c:dLbls>
          <c:numFmt formatCode="&quot;*&quot;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axMin"/>
        </c:scaling>
        <c:delete val="0"/>
        <c:axPos val="l"/>
        <c:numFmt formatCode="&quot;*&quot;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6350" cap="flat">
              <a:solidFill>
                <a:srgbClr val="D5DCE6"/>
              </a:solidFill>
              <a:prstDash val="solid"/>
              <a:round/>
            </a:ln>
          </c:spPr>
        </c:majorGridlines>
        <c:numFmt formatCode="&quot;*&quot;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日目</c:v>
                </c:pt>
              </c:strCache>
            </c:strRef>
          </c:tx>
          <c:spPr>
            <a:solidFill>
              <a:srgbClr val="1F5FA8"/>
            </a:solidFill>
            <a:effectLst/>
          </c:spPr>
          <c:invertIfNegative val="0"/>
          <c:dLbls>
            <c:numFmt formatCode="&quot;*&quot;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1F5FA8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2A8F7A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1B5E20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7A4D00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A 案／記録による原因特定（店主）</c:v>
                  </c:pt>
                  <c:pt idx="1">
                    <c:v>B 案／残る商品だけの小分け焼成（店主）</c:v>
                  </c:pt>
                  <c:pt idx="2">
                    <c:v>C 案／余る見込み品だけの限定売り切り（</c:v>
                  </c:pt>
                  <c:pt idx="3">
                    <c:v>D 案／食パン・常連限定の取り置き予約（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33.3</c:v>
                </c:pt>
                <c:pt idx="1">
                  <c:v>50</c:v>
                </c:pt>
                <c:pt idx="2">
                  <c:v>66.7</c:v>
                </c:pt>
                <c:pt idx="3">
                  <c:v>100</c:v>
                </c:pt>
              </c:numCache>
            </c:numRef>
          </c:val>
        </c:ser>
        <c:dLbls>
          <c:numFmt formatCode="&quot;*&quot;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axMin"/>
        </c:scaling>
        <c:delete val="0"/>
        <c:axPos val="l"/>
        <c:numFmt formatCode="&quot;*&quot;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6350" cap="flat">
              <a:solidFill>
                <a:srgbClr val="D5DCE6"/>
              </a:solidFill>
              <a:prstDash val="solid"/>
              <a:round/>
            </a:ln>
          </c:spPr>
        </c:majorGridlines>
        <c:numFmt formatCode="&quot;*&quot;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全体減産や値引き拡大はせず、記録で減らす対象を見極めてから、残る商品に絞って手を打ちます。B 案と C 案は効果が混ざらないよう時期をずらして試します。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課題は売れ残りそのものより、どの時間帯・商品の廃棄かが分かっていないことです。原因を誤ると、減らす対象を間違え、品切れだけが増えるおそれがあります。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売上の構成を見ると、菓子パンと食パンが大半です。どちらで廃棄が多いかで、手を打つ順番が変わります。記録で商品別の廃棄を確かめます。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B〜D 案は同じ廃棄*万円を対象にするため、見込みは足し算できません。見込みはすべて仮定で、前提によって幅があります。A 案の記録で対象を決めてから進めます。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AI は転記や集計の手間を減らす道具として使います。効果はまだ確かめていません。数量や継続の判断は、店主が行います。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見立ては実測前の仮定です。回避できる額は*万円より小さい可能性があり、各案は月*万〜*万円規模にとどまるという見方もあります。記録後に数字を更新します。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どの案も、判定日と撤退条件を先に決めて試します。変更は*度に*つに絞り、判定日までは他の案を足しません。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 案と C 案は効果が混ざらないよう時期をずらします。約*日で冬場の客足を一通り見てから、*月*日に全体を総括します。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各案の最初の期日を並べると、記録から*週間で*案が出そろいます。*人体制なので、担当を分けて夕方の作業が重ならないようにします。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全体減産や値引き拡大は、原因が分かるまで行いません。試行を始める前に、守る商品と撤退条件を紙に書いて合意しておきます。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昼の持ち越しが主因なら、昼の焼成量の見直しを先にします。夕方がワンオペなら、予約や追加焼成は難しくなります。答えに合わせて順番を見直します。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F5FA8"/>
          </a:solidFill>
          <a:ln/>
        </p:spPr>
      </p:sp>
      <p:sp>
        <p:nvSpPr>
          <p:cNvPr id="3" name="Shape 1"/>
          <p:cNvSpPr/>
          <p:nvPr/>
        </p:nvSpPr>
        <p:spPr>
          <a:xfrm>
            <a:off x="502920" y="1024128"/>
            <a:ext cx="11185855" cy="0"/>
          </a:xfrm>
          <a:prstGeom prst="line">
            <a:avLst/>
          </a:prstGeom>
          <a:noFill/>
          <a:ln w="12700">
            <a:solidFill>
              <a:srgbClr val="D5DCE6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6506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6506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74A8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1828800"/>
            <a:ext cx="1097280" cy="82296"/>
          </a:xfrm>
          <a:prstGeom prst="rect">
            <a:avLst/>
          </a:prstGeom>
          <a:solidFill>
            <a:srgbClr val="E8F0FA"/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2057400"/>
            <a:ext cx="11185855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</a:rPr>
              <a:t>平日夕方の売れ残り対策：原因を特定してから廃棄を減らす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502920" y="3977640"/>
            <a:ext cx="11185855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E8F0FA"/>
                </a:solidFill>
              </a:rPr>
              <a:t>アイズノーベーカリー 利益を落とさない廃棄削減の進め方</a:t>
            </a:r>
            <a:endParaRPr lang="en-US" sz="1800" dirty="0"/>
          </a:p>
        </p:txBody>
      </p:sp>
      <p:sp>
        <p:nvSpPr>
          <p:cNvPr id="5" name="Sample Label"/>
          <p:cNvSpPr txBox="1"/>
          <p:nvPr/>
        </p:nvSpPr>
        <p:spPr>
          <a:xfrm>
            <a:off x="502920" y="6355080"/>
            <a:ext cx="6309360" cy="384048"/>
          </a:xfrm>
          <a:prstGeom prst="rect">
            <a:avLst/>
          </a:prstGeom>
          <a:solidFill>
            <a:srgbClr val="FFFFFF"/>
          </a:solidFill>
        </p:spPr>
        <p:txBody>
          <a:bodyPr wrap="none" lIns="91440" tIns="0" rIns="91440" bIns="0" anchor="ctr"/>
          <a:lstStyle/>
          <a:p>
            <a:r>
              <a:rPr lang="ja-JP" sz="1800" b="1">
                <a:solidFill>
                  <a:srgbClr val="C00000"/>
                </a:solidFill>
              </a:rPr>
              <a:t>※AIZNOH WORKs で作成した架空会社のサンプルデータ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118585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74A85"/>
                </a:solidFill>
              </a:rPr>
              <a:t>目次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02920" y="1234440"/>
            <a:ext cx="4724248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74A85"/>
                </a:solidFill>
              </a:rPr>
              <a:t>結論</a:t>
            </a:r>
            <a:pPr indent="0" marL="0">
              <a:buNone/>
            </a:pPr>
            <a:r>
              <a:rPr lang="en-US" sz="1200" dirty="0">
                <a:solidFill>
                  <a:srgbClr val="465061"/>
                </a:solidFill>
              </a:rPr>
              <a:t>　まず記録で廃棄の原因を特定し、残る商品だけ手を打つ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5227168" y="1234440"/>
            <a:ext cx="640080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1F5FA8"/>
                </a:solidFill>
              </a:rPr>
              <a:t>3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02920" y="1801368"/>
            <a:ext cx="5364328" cy="0"/>
          </a:xfrm>
          <a:prstGeom prst="line">
            <a:avLst/>
          </a:prstGeom>
          <a:noFill/>
          <a:ln w="9525">
            <a:solidFill>
              <a:srgbClr val="D5DCE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02920" y="1801368"/>
            <a:ext cx="4724248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74A85"/>
                </a:solidFill>
              </a:rPr>
              <a:t>背景と課題</a:t>
            </a:r>
            <a:pPr indent="0" marL="0">
              <a:buNone/>
            </a:pPr>
            <a:r>
              <a:rPr lang="en-US" sz="1200" dirty="0">
                <a:solidFill>
                  <a:srgbClr val="465061"/>
                </a:solidFill>
              </a:rPr>
              <a:t>　廃棄の出どころがまだ分かっていない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5227168" y="1801368"/>
            <a:ext cx="640080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1F5FA8"/>
                </a:solidFill>
              </a:rPr>
              <a:t>4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02920" y="2368296"/>
            <a:ext cx="5364328" cy="0"/>
          </a:xfrm>
          <a:prstGeom prst="line">
            <a:avLst/>
          </a:prstGeom>
          <a:noFill/>
          <a:ln w="9525">
            <a:solidFill>
              <a:srgbClr val="D5DCE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02920" y="2368296"/>
            <a:ext cx="4724248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74A85"/>
                </a:solidFill>
              </a:rPr>
              <a:t>売上の構成</a:t>
            </a:r>
            <a:pPr indent="0" marL="0">
              <a:buNone/>
            </a:pPr>
            <a:r>
              <a:rPr lang="en-US" sz="1200" dirty="0">
                <a:solidFill>
                  <a:srgbClr val="465061"/>
                </a:solidFill>
              </a:rPr>
              <a:t>　菓子パンと食パンで*割強を占める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227168" y="2368296"/>
            <a:ext cx="640080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1F5FA8"/>
                </a:solidFill>
              </a:rPr>
              <a:t>5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502920" y="2935224"/>
            <a:ext cx="5364328" cy="0"/>
          </a:xfrm>
          <a:prstGeom prst="line">
            <a:avLst/>
          </a:prstGeom>
          <a:noFill/>
          <a:ln w="9525">
            <a:solidFill>
              <a:srgbClr val="D5DCE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02920" y="2935224"/>
            <a:ext cx="4724248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74A85"/>
                </a:solidFill>
              </a:rPr>
              <a:t>選択肢の比較</a:t>
            </a:r>
            <a:pPr indent="0" marL="0">
              <a:buNone/>
            </a:pPr>
            <a:r>
              <a:rPr lang="en-US" sz="1200" dirty="0">
                <a:solidFill>
                  <a:srgbClr val="465061"/>
                </a:solidFill>
              </a:rPr>
              <a:t>　記録を土台に、生産側の対策から着手する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5227168" y="2935224"/>
            <a:ext cx="640080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1F5FA8"/>
                </a:solidFill>
              </a:rPr>
              <a:t>6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502920" y="3502152"/>
            <a:ext cx="5364328" cy="0"/>
          </a:xfrm>
          <a:prstGeom prst="line">
            <a:avLst/>
          </a:prstGeom>
          <a:noFill/>
          <a:ln w="9525">
            <a:solidFill>
              <a:srgbClr val="D5DCE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02920" y="3502152"/>
            <a:ext cx="4724248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74A85"/>
                </a:solidFill>
              </a:rPr>
              <a:t>AI の活用</a:t>
            </a:r>
            <a:pPr indent="0" marL="0">
              <a:buNone/>
            </a:pPr>
            <a:r>
              <a:rPr lang="en-US" sz="1200" dirty="0">
                <a:solidFill>
                  <a:srgbClr val="465061"/>
                </a:solidFill>
              </a:rPr>
              <a:t>　記録と集計の手間を減らし、判断は店主が行う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5227168" y="3502152"/>
            <a:ext cx="640080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1F5FA8"/>
                </a:solidFill>
              </a:rPr>
              <a:t>7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502920" y="4069080"/>
            <a:ext cx="5364328" cy="0"/>
          </a:xfrm>
          <a:prstGeom prst="line">
            <a:avLst/>
          </a:prstGeom>
          <a:noFill/>
          <a:ln w="9525">
            <a:solidFill>
              <a:srgbClr val="D5DCE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02920" y="4069080"/>
            <a:ext cx="4724248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74A85"/>
                </a:solidFill>
              </a:rPr>
              <a:t>数字の見立て</a:t>
            </a:r>
            <a:pPr indent="0" marL="0">
              <a:buNone/>
            </a:pPr>
            <a:r>
              <a:rPr lang="en-US" sz="1200" dirty="0">
                <a:solidFill>
                  <a:srgbClr val="465061"/>
                </a:solidFill>
              </a:rPr>
              <a:t>　小分け焼成の改善見込みがいちばん大きい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227168" y="4069080"/>
            <a:ext cx="640080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1F5FA8"/>
                </a:solidFill>
              </a:rPr>
              <a:t>8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502920" y="4636008"/>
            <a:ext cx="5364328" cy="0"/>
          </a:xfrm>
          <a:prstGeom prst="line">
            <a:avLst/>
          </a:prstGeom>
          <a:noFill/>
          <a:ln w="9525">
            <a:solidFill>
              <a:srgbClr val="D5DCE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324448" y="1234440"/>
            <a:ext cx="4724248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74A85"/>
                </a:solidFill>
              </a:rPr>
              <a:t>リスクと対策</a:t>
            </a:r>
            <a:pPr indent="0" marL="0">
              <a:buNone/>
            </a:pPr>
            <a:r>
              <a:rPr lang="en-US" sz="1200" dirty="0">
                <a:solidFill>
                  <a:srgbClr val="465061"/>
                </a:solidFill>
              </a:rPr>
              <a:t>　撤退条件を決めて、*つずつ試す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1048695" y="1234440"/>
            <a:ext cx="640080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1F5FA8"/>
                </a:solidFill>
              </a:rPr>
              <a:t>9</a:t>
            </a:r>
            <a:endParaRPr lang="en-US" sz="1500" dirty="0"/>
          </a:p>
        </p:txBody>
      </p:sp>
      <p:sp>
        <p:nvSpPr>
          <p:cNvPr id="23" name="Shape 21"/>
          <p:cNvSpPr/>
          <p:nvPr/>
        </p:nvSpPr>
        <p:spPr>
          <a:xfrm>
            <a:off x="6324448" y="1801368"/>
            <a:ext cx="5364328" cy="0"/>
          </a:xfrm>
          <a:prstGeom prst="line">
            <a:avLst/>
          </a:prstGeom>
          <a:noFill/>
          <a:ln w="9525">
            <a:solidFill>
              <a:srgbClr val="D5DCE6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324448" y="1801368"/>
            <a:ext cx="4724248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74A85"/>
                </a:solidFill>
              </a:rPr>
              <a:t>進め方と期限</a:t>
            </a:r>
            <a:pPr indent="0" marL="0">
              <a:buNone/>
            </a:pPr>
            <a:r>
              <a:rPr lang="en-US" sz="1200" dirty="0">
                <a:solidFill>
                  <a:srgbClr val="465061"/>
                </a:solidFill>
              </a:rPr>
              <a:t>　記録から始め、*年*月*日に総括する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11048695" y="1801368"/>
            <a:ext cx="640080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1F5FA8"/>
                </a:solidFill>
              </a:rPr>
              <a:t>10</a:t>
            </a:r>
            <a:endParaRPr lang="en-US" sz="1500" dirty="0"/>
          </a:p>
        </p:txBody>
      </p:sp>
      <p:sp>
        <p:nvSpPr>
          <p:cNvPr id="26" name="Shape 24"/>
          <p:cNvSpPr/>
          <p:nvPr/>
        </p:nvSpPr>
        <p:spPr>
          <a:xfrm>
            <a:off x="6324448" y="2368296"/>
            <a:ext cx="5364328" cy="0"/>
          </a:xfrm>
          <a:prstGeom prst="line">
            <a:avLst/>
          </a:prstGeom>
          <a:noFill/>
          <a:ln w="9525">
            <a:solidFill>
              <a:srgbClr val="D5DCE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324448" y="2368296"/>
            <a:ext cx="4724248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74A85"/>
                </a:solidFill>
              </a:rPr>
              <a:t>実行の行程</a:t>
            </a:r>
            <a:pPr indent="0" marL="0">
              <a:buNone/>
            </a:pPr>
            <a:r>
              <a:rPr lang="en-US" sz="1200" dirty="0">
                <a:solidFill>
                  <a:srgbClr val="465061"/>
                </a:solidFill>
              </a:rPr>
              <a:t>　着手から*週間で*案が出そろう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11048695" y="2368296"/>
            <a:ext cx="640080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1F5FA8"/>
                </a:solidFill>
              </a:rPr>
              <a:t>11</a:t>
            </a:r>
            <a:endParaRPr lang="en-US" sz="1500" dirty="0"/>
          </a:p>
        </p:txBody>
      </p:sp>
      <p:sp>
        <p:nvSpPr>
          <p:cNvPr id="29" name="Shape 27"/>
          <p:cNvSpPr/>
          <p:nvPr/>
        </p:nvSpPr>
        <p:spPr>
          <a:xfrm>
            <a:off x="6324448" y="2935224"/>
            <a:ext cx="5364328" cy="0"/>
          </a:xfrm>
          <a:prstGeom prst="line">
            <a:avLst/>
          </a:prstGeom>
          <a:noFill/>
          <a:ln w="9525">
            <a:solidFill>
              <a:srgbClr val="D5DCE6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324448" y="2935224"/>
            <a:ext cx="4724248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74A85"/>
                </a:solidFill>
              </a:rPr>
              <a:t>決めてほしいこと</a:t>
            </a:r>
            <a:pPr indent="0" marL="0">
              <a:buNone/>
            </a:pPr>
            <a:r>
              <a:rPr lang="en-US" sz="1200" dirty="0">
                <a:solidFill>
                  <a:srgbClr val="465061"/>
                </a:solidFill>
              </a:rPr>
              <a:t>　*月*日までに店主が決める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11048695" y="2935224"/>
            <a:ext cx="640080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1F5FA8"/>
                </a:solidFill>
              </a:rPr>
              <a:t>12</a:t>
            </a:r>
            <a:endParaRPr lang="en-US" sz="1500" dirty="0"/>
          </a:p>
        </p:txBody>
      </p:sp>
      <p:sp>
        <p:nvSpPr>
          <p:cNvPr id="32" name="Shape 30"/>
          <p:cNvSpPr/>
          <p:nvPr/>
        </p:nvSpPr>
        <p:spPr>
          <a:xfrm>
            <a:off x="6324448" y="3502152"/>
            <a:ext cx="5364328" cy="0"/>
          </a:xfrm>
          <a:prstGeom prst="line">
            <a:avLst/>
          </a:prstGeom>
          <a:noFill/>
          <a:ln w="9525">
            <a:solidFill>
              <a:srgbClr val="D5DCE6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324448" y="3502152"/>
            <a:ext cx="4724248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74A85"/>
                </a:solidFill>
              </a:rPr>
              <a:t>確認したいこと</a:t>
            </a:r>
            <a:pPr indent="0" marL="0">
              <a:buNone/>
            </a:pPr>
            <a:r>
              <a:rPr lang="en-US" sz="1200" dirty="0">
                <a:solidFill>
                  <a:srgbClr val="465061"/>
                </a:solidFill>
              </a:rPr>
              <a:t>　答え次第で優先順位が変わる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11048695" y="3502152"/>
            <a:ext cx="640080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1F5FA8"/>
                </a:solidFill>
              </a:rPr>
              <a:t>13</a:t>
            </a:r>
            <a:endParaRPr lang="en-US" sz="1500" dirty="0"/>
          </a:p>
        </p:txBody>
      </p:sp>
      <p:sp>
        <p:nvSpPr>
          <p:cNvPr id="35" name="Shape 33"/>
          <p:cNvSpPr/>
          <p:nvPr/>
        </p:nvSpPr>
        <p:spPr>
          <a:xfrm>
            <a:off x="6324448" y="4069080"/>
            <a:ext cx="5364328" cy="0"/>
          </a:xfrm>
          <a:prstGeom prst="line">
            <a:avLst/>
          </a:prstGeom>
          <a:noFill/>
          <a:ln w="9525">
            <a:solidFill>
              <a:srgbClr val="D5DCE6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6506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  <p:sp>
        <p:nvSpPr>
          <p:cNvPr id="36" name="Sample Label"/>
          <p:cNvSpPr txBox="1"/>
          <p:nvPr/>
        </p:nvSpPr>
        <p:spPr>
          <a:xfrm>
            <a:off x="502920" y="6355080"/>
            <a:ext cx="6309360" cy="384048"/>
          </a:xfrm>
          <a:prstGeom prst="rect">
            <a:avLst/>
          </a:prstGeom>
          <a:solidFill>
            <a:srgbClr val="FFFFFF"/>
          </a:solidFill>
        </p:spPr>
        <p:txBody>
          <a:bodyPr wrap="none" lIns="91440" tIns="0" rIns="91440" bIns="0" anchor="ctr"/>
          <a:lstStyle/>
          <a:p>
            <a:r>
              <a:rPr lang="ja-JP" sz="1800" b="1">
                <a:solidFill>
                  <a:srgbClr val="C00000"/>
                </a:solidFill>
              </a:rPr>
              <a:t>※AIZNOH WORKs で作成した架空会社のサンプルデータ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1185855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74A85"/>
                </a:solidFill>
              </a:rPr>
              <a:t>結論：まず記録で廃棄の原因を特定し、残る商品だけ手を打つ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02920" y="1234440"/>
            <a:ext cx="11185855" cy="1143000"/>
          </a:xfrm>
          <a:prstGeom prst="roundRect">
            <a:avLst>
              <a:gd name="adj" fmla="val 6400"/>
            </a:avLst>
          </a:prstGeom>
          <a:solidFill>
            <a:srgbClr val="E8F0FA"/>
          </a:solidFill>
          <a:ln w="12700">
            <a:solidFill>
              <a:srgbClr val="E8F0F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02920" y="1234440"/>
            <a:ext cx="109728" cy="1143000"/>
          </a:xfrm>
          <a:prstGeom prst="rect">
            <a:avLst/>
          </a:prstGeom>
          <a:solidFill>
            <a:srgbClr val="1F5FA8"/>
          </a:solidFill>
          <a:ln/>
        </p:spPr>
      </p:sp>
      <p:sp>
        <p:nvSpPr>
          <p:cNvPr id="5" name="Text 3"/>
          <p:cNvSpPr/>
          <p:nvPr/>
        </p:nvSpPr>
        <p:spPr>
          <a:xfrm>
            <a:off x="777240" y="1280160"/>
            <a:ext cx="10820095" cy="10515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174A85"/>
                </a:solidFill>
              </a:rPr>
              <a:t>*月*日から平日の商品別・時間帯別の記録を取り、原因を特定してから動くのが最優先です。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594360" y="2761488"/>
            <a:ext cx="502920" cy="502920"/>
          </a:xfrm>
          <a:prstGeom prst="ellipse">
            <a:avLst/>
          </a:prstGeom>
          <a:solidFill>
            <a:srgbClr val="1F5FA8"/>
          </a:solidFill>
          <a:ln w="12700">
            <a:solidFill>
              <a:srgbClr val="1F5FA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94360" y="276148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280160" y="2670048"/>
            <a:ext cx="10362895" cy="93268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8202F"/>
                </a:solidFill>
              </a:rPr>
              <a:t>A 案：記録で原因特定</a:t>
            </a:r>
            <a:endParaRPr lang="en-US" sz="1700" dirty="0"/>
          </a:p>
          <a:p>
            <a:pPr indent="0" marL="0">
              <a:buNone/>
            </a:pPr>
            <a:r>
              <a:rPr lang="en-US" sz="1300" dirty="0">
                <a:solidFill>
                  <a:srgbClr val="465061"/>
                </a:solidFill>
              </a:rPr>
              <a:t>店主が*/*〜*/*に焼成数・残数・品切れ時刻を記録し、家族が*/*までに集計する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1280160" y="3639312"/>
            <a:ext cx="10362895" cy="0"/>
          </a:xfrm>
          <a:prstGeom prst="line">
            <a:avLst/>
          </a:prstGeom>
          <a:noFill/>
          <a:ln w="9525">
            <a:solidFill>
              <a:srgbClr val="D5DCE6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94360" y="3767328"/>
            <a:ext cx="502920" cy="502920"/>
          </a:xfrm>
          <a:prstGeom prst="ellipse">
            <a:avLst/>
          </a:prstGeom>
          <a:solidFill>
            <a:srgbClr val="2A8F7A"/>
          </a:solidFill>
          <a:ln w="12700">
            <a:solidFill>
              <a:srgbClr val="2A8F7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94360" y="376732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2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1280160" y="3675888"/>
            <a:ext cx="10362895" cy="93268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8202F"/>
                </a:solidFill>
              </a:rPr>
              <a:t>B 案：残る商品だけ小分け焼成</a:t>
            </a:r>
            <a:endParaRPr lang="en-US" sz="1700" dirty="0"/>
          </a:p>
          <a:p>
            <a:pPr indent="0" marL="0">
              <a:buNone/>
            </a:pPr>
            <a:r>
              <a:rPr lang="en-US" sz="1300" dirty="0">
                <a:solidFill>
                  <a:srgbClr val="465061"/>
                </a:solidFill>
              </a:rPr>
              <a:t>*/*〜*/*、偏りが出た商品だけ最後の焼成量を絞る。看板商品は対象外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1280160" y="4645152"/>
            <a:ext cx="10362895" cy="0"/>
          </a:xfrm>
          <a:prstGeom prst="line">
            <a:avLst/>
          </a:prstGeom>
          <a:noFill/>
          <a:ln w="9525">
            <a:solidFill>
              <a:srgbClr val="D5DCE6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94360" y="4773168"/>
            <a:ext cx="502920" cy="502920"/>
          </a:xfrm>
          <a:prstGeom prst="ellipse">
            <a:avLst/>
          </a:prstGeom>
          <a:solidFill>
            <a:srgbClr val="1B5E20"/>
          </a:solidFill>
          <a:ln w="12700">
            <a:solidFill>
              <a:srgbClr val="1B5E2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94360" y="477316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3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280160" y="4681728"/>
            <a:ext cx="10362895" cy="93268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8202F"/>
                </a:solidFill>
              </a:rPr>
              <a:t>C 案：余る見込み品の限定売り切り</a:t>
            </a:r>
            <a:endParaRPr lang="en-US" sz="1700" dirty="0"/>
          </a:p>
          <a:p>
            <a:pPr indent="0" marL="0">
              <a:buNone/>
            </a:pPr>
            <a:r>
              <a:rPr lang="en-US" sz="1300" dirty="0">
                <a:solidFill>
                  <a:srgbClr val="465061"/>
                </a:solidFill>
              </a:rPr>
              <a:t>家族が*/*までに対象・数量・価格を決めて試行する。定価客の食い合いを確認する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6506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  <p:sp>
        <p:nvSpPr>
          <p:cNvPr id="26" name="Sample Label"/>
          <p:cNvSpPr txBox="1"/>
          <p:nvPr/>
        </p:nvSpPr>
        <p:spPr>
          <a:xfrm>
            <a:off x="502920" y="6355080"/>
            <a:ext cx="6309360" cy="384048"/>
          </a:xfrm>
          <a:prstGeom prst="rect">
            <a:avLst/>
          </a:prstGeom>
          <a:solidFill>
            <a:srgbClr val="FFFFFF"/>
          </a:solidFill>
        </p:spPr>
        <p:txBody>
          <a:bodyPr wrap="none" lIns="91440" tIns="0" rIns="91440" bIns="0" anchor="ctr"/>
          <a:lstStyle/>
          <a:p>
            <a:r>
              <a:rPr lang="ja-JP" sz="1800" b="1">
                <a:solidFill>
                  <a:srgbClr val="C00000"/>
                </a:solidFill>
              </a:rPr>
              <a:t>※AIZNOH WORKs で作成した架空会社のサンプルデータ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1185855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74A85"/>
                </a:solidFill>
              </a:rPr>
              <a:t>背景と課題：廃棄の出どころがまだ分かっていない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02920" y="1647698"/>
            <a:ext cx="2590724" cy="3171190"/>
          </a:xfrm>
          <a:prstGeom prst="roundRect">
            <a:avLst>
              <a:gd name="adj" fmla="val 2118"/>
            </a:avLst>
          </a:prstGeom>
          <a:solidFill>
            <a:srgbClr val="E8F0FA"/>
          </a:solidFill>
          <a:ln w="12700">
            <a:solidFill>
              <a:srgbClr val="E8F0F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02920" y="1647698"/>
            <a:ext cx="2590724" cy="128016"/>
          </a:xfrm>
          <a:prstGeom prst="rect">
            <a:avLst/>
          </a:prstGeom>
          <a:solidFill>
            <a:srgbClr val="1F5FA8"/>
          </a:solidFill>
          <a:ln w="12700">
            <a:solidFill>
              <a:srgbClr val="1F5FA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922018"/>
            <a:ext cx="2316404" cy="8737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1F5FA8"/>
                </a:solidFill>
              </a:rPr>
              <a:t>廃棄は月約*万円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40080" y="2795778"/>
            <a:ext cx="2316404" cy="188595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18202F"/>
                </a:solidFill>
              </a:rPr>
              <a:t>原価ベースで年*万円。平日の夕方に焼いた量の約*%が残る。土日はほぼ売り切れる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3367964" y="1647698"/>
            <a:ext cx="2590724" cy="3171190"/>
          </a:xfrm>
          <a:prstGeom prst="roundRect">
            <a:avLst>
              <a:gd name="adj" fmla="val 2118"/>
            </a:avLst>
          </a:prstGeom>
          <a:solidFill>
            <a:srgbClr val="F2FAF7"/>
          </a:solidFill>
          <a:ln w="12700">
            <a:solidFill>
              <a:srgbClr val="F2FAF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367964" y="1647698"/>
            <a:ext cx="2590724" cy="128016"/>
          </a:xfrm>
          <a:prstGeom prst="rect">
            <a:avLst/>
          </a:prstGeom>
          <a:solidFill>
            <a:srgbClr val="2A8F7A"/>
          </a:solidFill>
          <a:ln w="12700">
            <a:solidFill>
              <a:srgbClr val="2A8F7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05124" y="1922018"/>
            <a:ext cx="2316404" cy="8737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A8F7A"/>
                </a:solidFill>
              </a:rPr>
              <a:t>数字の辻褄が合わない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3505124" y="2795778"/>
            <a:ext cx="2316404" cy="188595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18202F"/>
                </a:solidFill>
              </a:rPr>
              <a:t>夕方焼成だけで月*万円の廃棄は大きすぎる。昼に焼いた分の持ち越しを含む可能性がある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6233008" y="1647698"/>
            <a:ext cx="2590724" cy="3171190"/>
          </a:xfrm>
          <a:prstGeom prst="roundRect">
            <a:avLst>
              <a:gd name="adj" fmla="val 2118"/>
            </a:avLst>
          </a:prstGeom>
          <a:solidFill>
            <a:srgbClr val="E8F5E9"/>
          </a:solidFill>
          <a:ln w="12700">
            <a:solidFill>
              <a:srgbClr val="E8F5E9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233008" y="1647698"/>
            <a:ext cx="2590724" cy="128016"/>
          </a:xfrm>
          <a:prstGeom prst="rect">
            <a:avLst/>
          </a:prstGeom>
          <a:solidFill>
            <a:srgbClr val="1B5E20"/>
          </a:solidFill>
          <a:ln w="12700">
            <a:solidFill>
              <a:srgbClr val="1B5E2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370168" y="1922018"/>
            <a:ext cx="2316404" cy="8737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1B5E20"/>
                </a:solidFill>
              </a:rPr>
              <a:t>減産すると品切れが心配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6370168" y="2795778"/>
            <a:ext cx="2316404" cy="188595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18202F"/>
                </a:solidFill>
              </a:rPr>
              <a:t>店主は、焼く量を減らすと品切れが増え、常連が離れることを心配している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9098051" y="1647698"/>
            <a:ext cx="2590724" cy="3171190"/>
          </a:xfrm>
          <a:prstGeom prst="roundRect">
            <a:avLst>
              <a:gd name="adj" fmla="val 2118"/>
            </a:avLst>
          </a:prstGeom>
          <a:solidFill>
            <a:srgbClr val="FFF3D1"/>
          </a:solidFill>
          <a:ln w="12700">
            <a:solidFill>
              <a:srgbClr val="FFF3D1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9098051" y="1647698"/>
            <a:ext cx="2590724" cy="128016"/>
          </a:xfrm>
          <a:prstGeom prst="rect">
            <a:avLst/>
          </a:prstGeom>
          <a:solidFill>
            <a:srgbClr val="7A4D00"/>
          </a:solidFill>
          <a:ln w="12700">
            <a:solidFill>
              <a:srgbClr val="7A4D0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235211" y="1922018"/>
            <a:ext cx="2316404" cy="8737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7A4D00"/>
                </a:solidFill>
              </a:rPr>
              <a:t>近隣スーパーとの競合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9235211" y="2795778"/>
            <a:ext cx="2316404" cy="188595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18202F"/>
                </a:solidFill>
              </a:rPr>
              <a:t>近くのスーパーが夕方に総菜パンを安く売っている。値引きは*時から菓子パン*割引き</a:t>
            </a:r>
            <a:endParaRPr lang="en-US" sz="1800" dirty="0"/>
          </a:p>
        </p:txBody>
      </p:sp>
      <p:sp>
        <p:nvSpPr>
          <p:cNvPr id="19" name="Shape 17"/>
          <p:cNvSpPr/>
          <p:nvPr/>
        </p:nvSpPr>
        <p:spPr>
          <a:xfrm>
            <a:off x="502920" y="5047488"/>
            <a:ext cx="11185855" cy="596265"/>
          </a:xfrm>
          <a:prstGeom prst="roundRect">
            <a:avLst>
              <a:gd name="adj" fmla="val 9201"/>
            </a:avLst>
          </a:prstGeom>
          <a:solidFill>
            <a:srgbClr val="F1F6FC"/>
          </a:solidFill>
          <a:ln w="9525">
            <a:solidFill>
              <a:srgbClr val="D5DCE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40080" y="5120640"/>
            <a:ext cx="10911535" cy="504825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8202F"/>
                </a:solidFill>
              </a:rPr>
              <a:t>昼の持ち越しが主因なら、夕方の減産では廃棄が減らないおそれがある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6506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  <p:sp>
        <p:nvSpPr>
          <p:cNvPr id="26" name="Sample Label"/>
          <p:cNvSpPr txBox="1"/>
          <p:nvPr/>
        </p:nvSpPr>
        <p:spPr>
          <a:xfrm>
            <a:off x="502920" y="6355080"/>
            <a:ext cx="6309360" cy="384048"/>
          </a:xfrm>
          <a:prstGeom prst="rect">
            <a:avLst/>
          </a:prstGeom>
          <a:solidFill>
            <a:srgbClr val="FFFFFF"/>
          </a:solidFill>
        </p:spPr>
        <p:txBody>
          <a:bodyPr wrap="none" lIns="91440" tIns="0" rIns="91440" bIns="0" anchor="ctr"/>
          <a:lstStyle/>
          <a:p>
            <a:r>
              <a:rPr lang="ja-JP" sz="1800" b="1">
                <a:solidFill>
                  <a:srgbClr val="C00000"/>
                </a:solidFill>
              </a:rPr>
              <a:t>※AIZNOH WORKs で作成した架空会社のサンプルデータ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1185855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74A85"/>
                </a:solidFill>
              </a:rPr>
              <a:t>売上の構成：菓子パンと食パンで*割強を占める</a:t>
            </a:r>
            <a:endParaRPr lang="en-US" sz="26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502920" y="1234440"/>
          <a:ext cx="6766560" cy="46634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Text 1"/>
          <p:cNvSpPr/>
          <p:nvPr/>
        </p:nvSpPr>
        <p:spPr>
          <a:xfrm>
            <a:off x="502920" y="5897880"/>
            <a:ext cx="6766560" cy="3657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7A4D00"/>
                </a:solidFill>
              </a:rPr>
              <a:t>会社の情報より（月売上 約*万円）</a:t>
            </a:r>
            <a:endParaRPr lang="en-US" sz="1100" dirty="0"/>
          </a:p>
        </p:txBody>
      </p:sp>
      <p:sp>
        <p:nvSpPr>
          <p:cNvPr id="5" name="Shape 2"/>
          <p:cNvSpPr/>
          <p:nvPr/>
        </p:nvSpPr>
        <p:spPr>
          <a:xfrm>
            <a:off x="7498080" y="1234440"/>
            <a:ext cx="4190695" cy="4663440"/>
          </a:xfrm>
          <a:prstGeom prst="roundRect">
            <a:avLst>
              <a:gd name="adj" fmla="val 1309"/>
            </a:avLst>
          </a:prstGeom>
          <a:solidFill>
            <a:srgbClr val="F1F6FC"/>
          </a:solidFill>
          <a:ln w="12700">
            <a:solidFill>
              <a:srgbClr val="F1F6FC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635240" y="1325880"/>
            <a:ext cx="3916375" cy="44805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8202F"/>
                </a:solidFill>
              </a:rPr>
              <a:t>廃棄が菓子パン中心なら C 案、食パン中心なら B 案・D 案の優先度が上がる</a:t>
            </a:r>
            <a:pPr indent="0" marL="0">
              <a:spcAft>
                <a:spcPts val="800"/>
              </a:spcAft>
              <a:buNone/>
            </a:pPr>
            <a:r>
              <a:rPr lang="en-US" sz="1500" b="1" dirty="0">
                <a:solidFill>
                  <a:srgbClr val="8A1C1C"/>
                </a:solidFill>
              </a:rPr>
              <a:t>【要確認：廃棄の商品別内訳】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6506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  <p:sp>
        <p:nvSpPr>
          <p:cNvPr id="26" name="Sample Label"/>
          <p:cNvSpPr txBox="1"/>
          <p:nvPr/>
        </p:nvSpPr>
        <p:spPr>
          <a:xfrm>
            <a:off x="502920" y="6355080"/>
            <a:ext cx="6309360" cy="384048"/>
          </a:xfrm>
          <a:prstGeom prst="rect">
            <a:avLst/>
          </a:prstGeom>
          <a:solidFill>
            <a:srgbClr val="FFFFFF"/>
          </a:solidFill>
        </p:spPr>
        <p:txBody>
          <a:bodyPr wrap="none" lIns="91440" tIns="0" rIns="91440" bIns="0" anchor="ctr"/>
          <a:lstStyle/>
          <a:p>
            <a:r>
              <a:rPr lang="ja-JP" sz="1800" b="1">
                <a:solidFill>
                  <a:srgbClr val="C00000"/>
                </a:solidFill>
              </a:rPr>
              <a:t>※AIZNOH WORKs で作成した架空会社のサンプルデータ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1185855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74A85"/>
                </a:solidFill>
              </a:rPr>
              <a:t>選択肢の比較：記録を土台に、生産側の対策から着手する</a:t>
            </a:r>
            <a:endParaRPr lang="en-US" sz="26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234440"/>
          <a:ext cx="11185855" cy="914400"/>
        </p:xfrm>
        <a:graphic>
          <a:graphicData uri="http://schemas.openxmlformats.org/drawingml/2006/table">
            <a:tbl>
              <a:tblPr/>
              <a:tblGrid>
                <a:gridCol w="2237171"/>
                <a:gridCol w="2237171"/>
                <a:gridCol w="2237171"/>
                <a:gridCol w="2237171"/>
                <a:gridCol w="2237171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</a:rPr>
                        <a:t>案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5FA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</a:rPr>
                        <a:t>中身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5FA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</a:rPr>
                        <a:t>担当・最初の期日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5FA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</a:rPr>
                        <a:t>月の利益見込み（仮定）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5FA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</a:rPr>
                        <a:t>主なリスク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5FA8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A 案：記録による原因特定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商品別・時間帯別の焼成数・残数・品切れ時刻を記録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店主・*週間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直接の利益なし（記録は無料）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記録の負担で定着しない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B 案：小分け焼成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6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繰り返し残る商品だけ最後の焼成を小さくする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6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店主・*週間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6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約*万円（幅*〜*万円）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6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夕方の棚が寂しく常連が流れる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6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C 案：限定売り切り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余る見込み品だけをおまかせセット等で売り切る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家族・*週間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約*万円（幅*〜*万円）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値引き待ちで定価売上が落ちる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D 案：取り置き予約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6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食パン・常連に絞った店頭受け取りの予約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6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パート・*週間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6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約*万円（幅*〜*万円）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6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取りに来ない予約が廃棄になる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6FC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6506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  <p:sp>
        <p:nvSpPr>
          <p:cNvPr id="26" name="Sample Label"/>
          <p:cNvSpPr txBox="1"/>
          <p:nvPr/>
        </p:nvSpPr>
        <p:spPr>
          <a:xfrm>
            <a:off x="502920" y="6355080"/>
            <a:ext cx="6309360" cy="384048"/>
          </a:xfrm>
          <a:prstGeom prst="rect">
            <a:avLst/>
          </a:prstGeom>
          <a:solidFill>
            <a:srgbClr val="FFFFFF"/>
          </a:solidFill>
        </p:spPr>
        <p:txBody>
          <a:bodyPr wrap="none" lIns="91440" tIns="0" rIns="91440" bIns="0" anchor="ctr"/>
          <a:lstStyle/>
          <a:p>
            <a:r>
              <a:rPr lang="ja-JP" sz="1800" b="1">
                <a:solidFill>
                  <a:srgbClr val="C00000"/>
                </a:solidFill>
              </a:rPr>
              <a:t>※AIZNOH WORKs で作成した架空会社のサンプルデータ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9814255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74A85"/>
                </a:solidFill>
              </a:rPr>
              <a:t>AI の活用：記録と集計の手間を減らし、判断は店主が行う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10454335" y="411480"/>
            <a:ext cx="1234440" cy="411480"/>
          </a:xfrm>
          <a:prstGeom prst="roundRect">
            <a:avLst>
              <a:gd name="adj" fmla="val 44444"/>
            </a:avLst>
          </a:prstGeom>
          <a:solidFill>
            <a:srgbClr val="2A8F7A"/>
          </a:solidFill>
          <a:ln w="12700">
            <a:solidFill>
              <a:srgbClr val="2A8F7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454335" y="411480"/>
            <a:ext cx="1234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AI 活用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02920" y="1977644"/>
            <a:ext cx="2590724" cy="3171190"/>
          </a:xfrm>
          <a:prstGeom prst="roundRect">
            <a:avLst>
              <a:gd name="adj" fmla="val 2118"/>
            </a:avLst>
          </a:prstGeom>
          <a:solidFill>
            <a:srgbClr val="F2FAF7"/>
          </a:solidFill>
          <a:ln w="12700">
            <a:solidFill>
              <a:srgbClr val="F2FAF7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02920" y="1977644"/>
            <a:ext cx="2590724" cy="128016"/>
          </a:xfrm>
          <a:prstGeom prst="rect">
            <a:avLst/>
          </a:prstGeom>
          <a:solidFill>
            <a:srgbClr val="2A8F7A"/>
          </a:solidFill>
          <a:ln w="12700">
            <a:solidFill>
              <a:srgbClr val="2A8F7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2251964"/>
            <a:ext cx="2316404" cy="8737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A8F7A"/>
                </a:solidFill>
              </a:rPr>
              <a:t>記録用紙の読み取り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40080" y="3125724"/>
            <a:ext cx="2316404" cy="188595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18202F"/>
                </a:solidFill>
              </a:rPr>
              <a:t>閉店後に記録用紙をスマホで撮影し、チャットAIで表計算へ転記・曜日別に集計する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3367964" y="1977644"/>
            <a:ext cx="2590724" cy="3171190"/>
          </a:xfrm>
          <a:prstGeom prst="roundRect">
            <a:avLst>
              <a:gd name="adj" fmla="val 2118"/>
            </a:avLst>
          </a:prstGeom>
          <a:solidFill>
            <a:srgbClr val="F2FAF7"/>
          </a:solidFill>
          <a:ln w="12700">
            <a:solidFill>
              <a:srgbClr val="F2FAF7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367964" y="1977644"/>
            <a:ext cx="2590724" cy="128016"/>
          </a:xfrm>
          <a:prstGeom prst="rect">
            <a:avLst/>
          </a:prstGeom>
          <a:solidFill>
            <a:srgbClr val="2A8F7A"/>
          </a:solidFill>
          <a:ln w="12700">
            <a:solidFill>
              <a:srgbClr val="2A8F7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05124" y="2251964"/>
            <a:ext cx="2316404" cy="8737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A8F7A"/>
                </a:solidFill>
              </a:rPr>
              <a:t>焼成量の目安の下書き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3505124" y="3125724"/>
            <a:ext cx="2316404" cy="188595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18202F"/>
                </a:solidFill>
              </a:rPr>
              <a:t>天気・曜日・前日の残数から翌日の焼成量の目安を下書きさせる。最終数量は店主が承認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6233008" y="1977644"/>
            <a:ext cx="2590724" cy="3171190"/>
          </a:xfrm>
          <a:prstGeom prst="roundRect">
            <a:avLst>
              <a:gd name="adj" fmla="val 2118"/>
            </a:avLst>
          </a:prstGeom>
          <a:solidFill>
            <a:srgbClr val="F2FAF7"/>
          </a:solidFill>
          <a:ln w="12700">
            <a:solidFill>
              <a:srgbClr val="F2FAF7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33008" y="1977644"/>
            <a:ext cx="2590724" cy="128016"/>
          </a:xfrm>
          <a:prstGeom prst="rect">
            <a:avLst/>
          </a:prstGeom>
          <a:solidFill>
            <a:srgbClr val="2A8F7A"/>
          </a:solidFill>
          <a:ln w="12700">
            <a:solidFill>
              <a:srgbClr val="2A8F7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370168" y="2251964"/>
            <a:ext cx="2316404" cy="8737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A8F7A"/>
                </a:solidFill>
              </a:rPr>
              <a:t>売り切りの比較表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6370168" y="3125724"/>
            <a:ext cx="2316404" cy="188595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18202F"/>
                </a:solidFill>
              </a:rPr>
              <a:t>商品・時刻・値引き区分別の売上から比較表と翌日の上限数量案を作る</a:t>
            </a:r>
            <a:pPr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rgbClr val="8A1C1C"/>
                </a:solidFill>
              </a:rPr>
              <a:t>【要確認：連携の可否】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9098051" y="1977644"/>
            <a:ext cx="2590724" cy="3171190"/>
          </a:xfrm>
          <a:prstGeom prst="roundRect">
            <a:avLst>
              <a:gd name="adj" fmla="val 2118"/>
            </a:avLst>
          </a:prstGeom>
          <a:solidFill>
            <a:srgbClr val="F2FAF7"/>
          </a:solidFill>
          <a:ln w="12700">
            <a:solidFill>
              <a:srgbClr val="F2FAF7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098051" y="1977644"/>
            <a:ext cx="2590724" cy="128016"/>
          </a:xfrm>
          <a:prstGeom prst="rect">
            <a:avLst/>
          </a:prstGeom>
          <a:solidFill>
            <a:srgbClr val="2A8F7A"/>
          </a:solidFill>
          <a:ln w="12700">
            <a:solidFill>
              <a:srgbClr val="2A8F7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235211" y="2251964"/>
            <a:ext cx="2316404" cy="8737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A8F7A"/>
                </a:solidFill>
              </a:rPr>
              <a:t>予約の一覧化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9235211" y="3125724"/>
            <a:ext cx="2316404" cy="188595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18202F"/>
                </a:solidFill>
              </a:rPr>
              <a:t>予約フォームから受取日別の取り置き一覧と未受取通知を出す。個人情報は外部のAIに入れない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6506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  <p:sp>
        <p:nvSpPr>
          <p:cNvPr id="26" name="Sample Label"/>
          <p:cNvSpPr txBox="1"/>
          <p:nvPr/>
        </p:nvSpPr>
        <p:spPr>
          <a:xfrm>
            <a:off x="502920" y="6355080"/>
            <a:ext cx="6309360" cy="384048"/>
          </a:xfrm>
          <a:prstGeom prst="rect">
            <a:avLst/>
          </a:prstGeom>
          <a:solidFill>
            <a:srgbClr val="FFFFFF"/>
          </a:solidFill>
        </p:spPr>
        <p:txBody>
          <a:bodyPr wrap="none" lIns="91440" tIns="0" rIns="91440" bIns="0" anchor="ctr"/>
          <a:lstStyle/>
          <a:p>
            <a:r>
              <a:rPr lang="ja-JP" sz="1800" b="1">
                <a:solidFill>
                  <a:srgbClr val="C00000"/>
                </a:solidFill>
              </a:rPr>
              <a:t>※AIZNOH WORKs で作成した架空会社のサンプルデータ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1185855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74A85"/>
                </a:solidFill>
              </a:rPr>
              <a:t>数字の見立て：小分け焼成の改善見込みがいちばん大きい</a:t>
            </a:r>
            <a:endParaRPr lang="en-US" sz="26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502920" y="1234440"/>
          <a:ext cx="6766560" cy="46634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Text 1"/>
          <p:cNvSpPr/>
          <p:nvPr/>
        </p:nvSpPr>
        <p:spPr>
          <a:xfrm>
            <a:off x="502920" y="5897880"/>
            <a:ext cx="6766560" cy="3657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7A4D00"/>
                </a:solidFill>
              </a:rPr>
              <a:t>仮定にもとづく月間利益改善の見立て（中央値）。同じ廃棄を対象にするため合算不可</a:t>
            </a:r>
            <a:endParaRPr lang="en-US" sz="1100" dirty="0"/>
          </a:p>
        </p:txBody>
      </p:sp>
      <p:sp>
        <p:nvSpPr>
          <p:cNvPr id="5" name="Shape 2"/>
          <p:cNvSpPr/>
          <p:nvPr/>
        </p:nvSpPr>
        <p:spPr>
          <a:xfrm>
            <a:off x="7498080" y="1234440"/>
            <a:ext cx="4190695" cy="4663440"/>
          </a:xfrm>
          <a:prstGeom prst="roundRect">
            <a:avLst>
              <a:gd name="adj" fmla="val 1309"/>
            </a:avLst>
          </a:prstGeom>
          <a:solidFill>
            <a:srgbClr val="F1F6FC"/>
          </a:solidFill>
          <a:ln w="12700">
            <a:solidFill>
              <a:srgbClr val="F1F6FC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635240" y="1325880"/>
            <a:ext cx="3916375" cy="44805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8202F"/>
                </a:solidFill>
              </a:rPr>
              <a:t>廃棄をゼロにしても、最大の改善は月*万円</a:t>
            </a:r>
            <a:endParaRPr lang="en-US" sz="15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8202F"/>
                </a:solidFill>
              </a:rPr>
              <a:t>粗利率は業種平均*%と製造小売の*%</a:t>
            </a:r>
            <a:pPr indent="0" marL="0">
              <a:spcAft>
                <a:spcPts val="800"/>
              </a:spcAft>
              <a:buNone/>
            </a:pPr>
            <a:r>
              <a:rPr lang="en-US" sz="1500" b="1" dirty="0">
                <a:solidFill>
                  <a:srgbClr val="7A4D00"/>
                </a:solidFill>
              </a:rPr>
              <a:t>（仮定）</a:t>
            </a:r>
            <a:pPr indent="0" marL="0">
              <a:spcAft>
                <a:spcPts val="800"/>
              </a:spcAft>
              <a:buNone/>
            </a:pPr>
            <a:r>
              <a:rPr lang="en-US" sz="1500" dirty="0">
                <a:solidFill>
                  <a:srgbClr val="18202F"/>
                </a:solidFill>
              </a:rPr>
              <a:t>で見方が割れる。原価率の実測で差し替える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6506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  <p:sp>
        <p:nvSpPr>
          <p:cNvPr id="26" name="Sample Label"/>
          <p:cNvSpPr txBox="1"/>
          <p:nvPr/>
        </p:nvSpPr>
        <p:spPr>
          <a:xfrm>
            <a:off x="502920" y="6355080"/>
            <a:ext cx="6309360" cy="384048"/>
          </a:xfrm>
          <a:prstGeom prst="rect">
            <a:avLst/>
          </a:prstGeom>
          <a:solidFill>
            <a:srgbClr val="FFFFFF"/>
          </a:solidFill>
        </p:spPr>
        <p:txBody>
          <a:bodyPr wrap="none" lIns="91440" tIns="0" rIns="91440" bIns="0" anchor="ctr"/>
          <a:lstStyle/>
          <a:p>
            <a:r>
              <a:rPr lang="ja-JP" sz="1800" b="1">
                <a:solidFill>
                  <a:srgbClr val="C00000"/>
                </a:solidFill>
              </a:rPr>
              <a:t>※AIZNOH WORKs で作成した架空会社のサンプルデータ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1185855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74A85"/>
                </a:solidFill>
              </a:rPr>
              <a:t>リスクと対策：撤退条件を決めて、*つずつ試す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02920" y="1780286"/>
            <a:ext cx="2590724" cy="2839720"/>
          </a:xfrm>
          <a:prstGeom prst="roundRect">
            <a:avLst>
              <a:gd name="adj" fmla="val 2118"/>
            </a:avLst>
          </a:prstGeom>
          <a:solidFill>
            <a:srgbClr val="E8F0FA"/>
          </a:solidFill>
          <a:ln w="12700">
            <a:solidFill>
              <a:srgbClr val="E8F0F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02920" y="1780286"/>
            <a:ext cx="2590724" cy="128016"/>
          </a:xfrm>
          <a:prstGeom prst="rect">
            <a:avLst/>
          </a:prstGeom>
          <a:solidFill>
            <a:srgbClr val="1F5FA8"/>
          </a:solidFill>
          <a:ln w="12700">
            <a:solidFill>
              <a:srgbClr val="1F5FA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2054606"/>
            <a:ext cx="2316404" cy="8737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1F5FA8"/>
                </a:solidFill>
              </a:rPr>
              <a:t>記録が続かない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40080" y="2928366"/>
            <a:ext cx="2316404" cy="15544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18202F"/>
                </a:solidFill>
              </a:rPr>
              <a:t>項目を商品・焼成数・残数・時刻・品切れ時刻に絞り、担当を決める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3367964" y="1780286"/>
            <a:ext cx="2590724" cy="2839720"/>
          </a:xfrm>
          <a:prstGeom prst="roundRect">
            <a:avLst>
              <a:gd name="adj" fmla="val 2118"/>
            </a:avLst>
          </a:prstGeom>
          <a:solidFill>
            <a:srgbClr val="F2FAF7"/>
          </a:solidFill>
          <a:ln w="12700">
            <a:solidFill>
              <a:srgbClr val="F2FAF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367964" y="1780286"/>
            <a:ext cx="2590724" cy="128016"/>
          </a:xfrm>
          <a:prstGeom prst="rect">
            <a:avLst/>
          </a:prstGeom>
          <a:solidFill>
            <a:srgbClr val="2A8F7A"/>
          </a:solidFill>
          <a:ln w="12700">
            <a:solidFill>
              <a:srgbClr val="2A8F7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05124" y="2054606"/>
            <a:ext cx="2316404" cy="8737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A8F7A"/>
                </a:solidFill>
              </a:rPr>
              <a:t>棚が寂しく常連が離れる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3505124" y="2928366"/>
            <a:ext cx="2316404" cy="15544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18202F"/>
                </a:solidFill>
              </a:rPr>
              <a:t>看板商品は対象外。来店が*人</a:t>
            </a:r>
            <a:pPr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rgbClr val="7A4D00"/>
                </a:solidFill>
              </a:rPr>
              <a:t>（仮定）</a:t>
            </a:r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18202F"/>
                </a:solidFill>
              </a:rPr>
              <a:t>以下か品切れの声が増えたら元の量に戻す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6233008" y="1780286"/>
            <a:ext cx="2590724" cy="2839720"/>
          </a:xfrm>
          <a:prstGeom prst="roundRect">
            <a:avLst>
              <a:gd name="adj" fmla="val 2118"/>
            </a:avLst>
          </a:prstGeom>
          <a:solidFill>
            <a:srgbClr val="E8F5E9"/>
          </a:solidFill>
          <a:ln w="12700">
            <a:solidFill>
              <a:srgbClr val="E8F5E9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233008" y="1780286"/>
            <a:ext cx="2590724" cy="128016"/>
          </a:xfrm>
          <a:prstGeom prst="rect">
            <a:avLst/>
          </a:prstGeom>
          <a:solidFill>
            <a:srgbClr val="1B5E20"/>
          </a:solidFill>
          <a:ln w="12700">
            <a:solidFill>
              <a:srgbClr val="1B5E2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370168" y="2054606"/>
            <a:ext cx="2316404" cy="8737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1B5E20"/>
                </a:solidFill>
              </a:rPr>
              <a:t>値引き待ちの客が増える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6370168" y="2928366"/>
            <a:ext cx="2316404" cy="15544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18202F"/>
                </a:solidFill>
              </a:rPr>
              <a:t>対象はその日の余りに限り通常価格は動かさない。定価売上*%</a:t>
            </a:r>
            <a:pPr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rgbClr val="7A4D00"/>
                </a:solidFill>
              </a:rPr>
              <a:t>（仮定）</a:t>
            </a:r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18202F"/>
                </a:solidFill>
              </a:rPr>
              <a:t>減で縮小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9098051" y="1780286"/>
            <a:ext cx="2590724" cy="2839720"/>
          </a:xfrm>
          <a:prstGeom prst="roundRect">
            <a:avLst>
              <a:gd name="adj" fmla="val 2118"/>
            </a:avLst>
          </a:prstGeom>
          <a:solidFill>
            <a:srgbClr val="FFF3D1"/>
          </a:solidFill>
          <a:ln w="12700">
            <a:solidFill>
              <a:srgbClr val="FFF3D1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9098051" y="1780286"/>
            <a:ext cx="2590724" cy="128016"/>
          </a:xfrm>
          <a:prstGeom prst="rect">
            <a:avLst/>
          </a:prstGeom>
          <a:solidFill>
            <a:srgbClr val="7A4D00"/>
          </a:solidFill>
          <a:ln w="12700">
            <a:solidFill>
              <a:srgbClr val="7A4D0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235211" y="2054606"/>
            <a:ext cx="2316404" cy="8737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7A4D00"/>
                </a:solidFill>
              </a:rPr>
              <a:t>予約の受取がない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9235211" y="2928366"/>
            <a:ext cx="2316404" cy="15544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18202F"/>
                </a:solidFill>
              </a:rPr>
              <a:t>受取期限（*〜*時・仮定）後は通常販売に戻す。前払いも検討する</a:t>
            </a:r>
            <a:endParaRPr lang="en-US" sz="1800" dirty="0"/>
          </a:p>
        </p:txBody>
      </p:sp>
      <p:sp>
        <p:nvSpPr>
          <p:cNvPr id="19" name="Shape 17"/>
          <p:cNvSpPr/>
          <p:nvPr/>
        </p:nvSpPr>
        <p:spPr>
          <a:xfrm>
            <a:off x="502920" y="4848606"/>
            <a:ext cx="11185855" cy="596265"/>
          </a:xfrm>
          <a:prstGeom prst="roundRect">
            <a:avLst>
              <a:gd name="adj" fmla="val 9201"/>
            </a:avLst>
          </a:prstGeom>
          <a:solidFill>
            <a:srgbClr val="F1F6FC"/>
          </a:solidFill>
          <a:ln w="9525">
            <a:solidFill>
              <a:srgbClr val="D5DCE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40080" y="4921758"/>
            <a:ext cx="10911535" cy="504825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8202F"/>
                </a:solidFill>
              </a:rPr>
              <a:t>「○割引」の元値は実際に売っていた価格にする（景品表示法第*条）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6506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  <p:sp>
        <p:nvSpPr>
          <p:cNvPr id="26" name="Sample Label"/>
          <p:cNvSpPr txBox="1"/>
          <p:nvPr/>
        </p:nvSpPr>
        <p:spPr>
          <a:xfrm>
            <a:off x="502920" y="6355080"/>
            <a:ext cx="6309360" cy="384048"/>
          </a:xfrm>
          <a:prstGeom prst="rect">
            <a:avLst/>
          </a:prstGeom>
          <a:solidFill>
            <a:srgbClr val="FFFFFF"/>
          </a:solidFill>
        </p:spPr>
        <p:txBody>
          <a:bodyPr wrap="none" lIns="91440" tIns="0" rIns="91440" bIns="0" anchor="ctr"/>
          <a:lstStyle/>
          <a:p>
            <a:r>
              <a:rPr lang="ja-JP" sz="1800" b="1">
                <a:solidFill>
                  <a:srgbClr val="C00000"/>
                </a:solidFill>
              </a:rPr>
              <a:t>※AIZNOH WORKs で作成した架空会社のサンプルデータ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1185855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74A85"/>
                </a:solidFill>
              </a:rPr>
              <a:t>進め方と期限：記録から始め、*年*月*日に総括する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02920" y="2089912"/>
            <a:ext cx="2178649" cy="1005840"/>
          </a:xfrm>
          <a:prstGeom prst="homePlate">
            <a:avLst/>
          </a:prstGeom>
          <a:solidFill>
            <a:srgbClr val="1F5FA8"/>
          </a:solidFill>
          <a:ln w="12700">
            <a:solidFill>
              <a:srgbClr val="1F5FA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2135632"/>
            <a:ext cx="1630009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</a:rPr>
              <a:t>STEP 1</a:t>
            </a:r>
            <a:endParaRPr lang="en-US" sz="1100" dirty="0"/>
          </a:p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記録（*/*〜*/*）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3324352"/>
            <a:ext cx="2087209" cy="1793240"/>
          </a:xfrm>
          <a:prstGeom prst="roundRect">
            <a:avLst>
              <a:gd name="adj" fmla="val 3059"/>
            </a:avLst>
          </a:prstGeom>
          <a:solidFill>
            <a:srgbClr val="E8F0FA"/>
          </a:solidFill>
          <a:ln w="12700">
            <a:solidFill>
              <a:srgbClr val="E8F0F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3415792"/>
            <a:ext cx="1904329" cy="16103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8202F"/>
                </a:solidFill>
              </a:rPr>
              <a:t>店主が平日*営業日分を記録し、家族が*/*までに集計する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2754721" y="2089912"/>
            <a:ext cx="2178649" cy="1005840"/>
          </a:xfrm>
          <a:prstGeom prst="chevron">
            <a:avLst/>
          </a:prstGeom>
          <a:solidFill>
            <a:srgbClr val="2A8F7A"/>
          </a:solidFill>
          <a:ln w="12700">
            <a:solidFill>
              <a:srgbClr val="2A8F7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321649" y="2135632"/>
            <a:ext cx="1264249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</a:rPr>
              <a:t>STEP 2</a:t>
            </a:r>
            <a:endParaRPr lang="en-US" sz="1100" dirty="0"/>
          </a:p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小分け焼成（*/*〜*/*）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2800441" y="3324352"/>
            <a:ext cx="2087209" cy="1793240"/>
          </a:xfrm>
          <a:prstGeom prst="roundRect">
            <a:avLst>
              <a:gd name="adj" fmla="val 3059"/>
            </a:avLst>
          </a:prstGeom>
          <a:solidFill>
            <a:srgbClr val="F2FAF7"/>
          </a:solidFill>
          <a:ln w="12700">
            <a:solidFill>
              <a:srgbClr val="F2FAF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891881" y="3415792"/>
            <a:ext cx="1904329" cy="16103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8202F"/>
                </a:solidFill>
              </a:rPr>
              <a:t>店主が対象商品と最低陳列量を決めて試行し、*/*に初回判定する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006523" y="2089912"/>
            <a:ext cx="2178649" cy="1005840"/>
          </a:xfrm>
          <a:prstGeom prst="chevron">
            <a:avLst/>
          </a:prstGeom>
          <a:solidFill>
            <a:srgbClr val="1B5E20"/>
          </a:solidFill>
          <a:ln w="12700">
            <a:solidFill>
              <a:srgbClr val="1B5E2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573451" y="2135632"/>
            <a:ext cx="1264249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</a:rPr>
              <a:t>STEP 3</a:t>
            </a:r>
            <a:endParaRPr lang="en-US" sz="1100" dirty="0"/>
          </a:p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限定売り切り（*/*〜*/*）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052243" y="3324352"/>
            <a:ext cx="2087209" cy="1793240"/>
          </a:xfrm>
          <a:prstGeom prst="roundRect">
            <a:avLst>
              <a:gd name="adj" fmla="val 3059"/>
            </a:avLst>
          </a:prstGeom>
          <a:solidFill>
            <a:srgbClr val="E8F5E9"/>
          </a:solidFill>
          <a:ln w="12700">
            <a:solidFill>
              <a:srgbClr val="E8F5E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143683" y="3415792"/>
            <a:ext cx="1904329" cy="16103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8202F"/>
                </a:solidFill>
              </a:rPr>
              <a:t>家族が対象・数量・価格を決めて試行し、パートが販売数を記録。*/*に初回判定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7258324" y="2089912"/>
            <a:ext cx="2178649" cy="1005840"/>
          </a:xfrm>
          <a:prstGeom prst="chevron">
            <a:avLst/>
          </a:prstGeom>
          <a:solidFill>
            <a:srgbClr val="7A4D00"/>
          </a:solidFill>
          <a:ln w="12700">
            <a:solidFill>
              <a:srgbClr val="7A4D0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825252" y="2135632"/>
            <a:ext cx="1264249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</a:rPr>
              <a:t>STEP 4</a:t>
            </a:r>
            <a:endParaRPr lang="en-US" sz="1100" dirty="0"/>
          </a:p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取り置き予約（*/*〜*/*）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7304044" y="3324352"/>
            <a:ext cx="2087209" cy="1793240"/>
          </a:xfrm>
          <a:prstGeom prst="roundRect">
            <a:avLst>
              <a:gd name="adj" fmla="val 3059"/>
            </a:avLst>
          </a:prstGeom>
          <a:solidFill>
            <a:srgbClr val="FFF3D1"/>
          </a:solidFill>
          <a:ln w="12700">
            <a:solidFill>
              <a:srgbClr val="FFF3D1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395484" y="3415792"/>
            <a:ext cx="1904329" cy="16103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8202F"/>
                </a:solidFill>
              </a:rPr>
              <a:t>パートが予約カードを用意し*/*に開始。*/*に受付負担を確認する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9510126" y="2089912"/>
            <a:ext cx="2178649" cy="1005840"/>
          </a:xfrm>
          <a:prstGeom prst="chevron">
            <a:avLst/>
          </a:prstGeom>
          <a:solidFill>
            <a:srgbClr val="6A2790"/>
          </a:solidFill>
          <a:ln w="12700">
            <a:solidFill>
              <a:srgbClr val="6A279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0077054" y="2135632"/>
            <a:ext cx="1264249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</a:rPr>
              <a:t>STEP 5</a:t>
            </a:r>
            <a:endParaRPr lang="en-US" sz="1100" dirty="0"/>
          </a:p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総括（*年*月*日）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9555846" y="3324352"/>
            <a:ext cx="2087209" cy="1793240"/>
          </a:xfrm>
          <a:prstGeom prst="roundRect">
            <a:avLst>
              <a:gd name="adj" fmla="val 3059"/>
            </a:avLst>
          </a:prstGeom>
          <a:solidFill>
            <a:srgbClr val="F5E9FA"/>
          </a:solidFill>
          <a:ln w="12700">
            <a:solidFill>
              <a:srgbClr val="F5E9F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647286" y="3415792"/>
            <a:ext cx="1904329" cy="16103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8202F"/>
                </a:solidFill>
              </a:rPr>
              <a:t>冬場の客足を一通り見て、焼成の標準量と各案の継続を店主が判断する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6506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  <p:sp>
        <p:nvSpPr>
          <p:cNvPr id="26" name="Sample Label"/>
          <p:cNvSpPr txBox="1"/>
          <p:nvPr/>
        </p:nvSpPr>
        <p:spPr>
          <a:xfrm>
            <a:off x="502920" y="6355080"/>
            <a:ext cx="6309360" cy="384048"/>
          </a:xfrm>
          <a:prstGeom prst="rect">
            <a:avLst/>
          </a:prstGeom>
          <a:solidFill>
            <a:srgbClr val="FFFFFF"/>
          </a:solidFill>
        </p:spPr>
        <p:txBody>
          <a:bodyPr wrap="none" lIns="91440" tIns="0" rIns="91440" bIns="0" anchor="ctr"/>
          <a:lstStyle/>
          <a:p>
            <a:r>
              <a:rPr lang="ja-JP" sz="1800" b="1">
                <a:solidFill>
                  <a:srgbClr val="C00000"/>
                </a:solidFill>
              </a:rPr>
              <a:t>※AIZNOH WORKs で作成した架空会社のサンプルデータ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1185855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74A85"/>
                </a:solidFill>
              </a:rPr>
              <a:t>実行の行程：着手から*週間で*案が出そろう</a:t>
            </a:r>
            <a:endParaRPr lang="en-US" sz="26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502920" y="1234440"/>
          <a:ext cx="6766560" cy="46634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Text 1"/>
          <p:cNvSpPr/>
          <p:nvPr/>
        </p:nvSpPr>
        <p:spPr>
          <a:xfrm>
            <a:off x="502920" y="5897880"/>
            <a:ext cx="6766560" cy="3657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7A4D00"/>
                </a:solidFill>
              </a:rPr>
              <a:t>案の比較表の最初の期日より</a:t>
            </a:r>
            <a:endParaRPr lang="en-US" sz="1100" dirty="0"/>
          </a:p>
        </p:txBody>
      </p:sp>
      <p:sp>
        <p:nvSpPr>
          <p:cNvPr id="5" name="Shape 2"/>
          <p:cNvSpPr/>
          <p:nvPr/>
        </p:nvSpPr>
        <p:spPr>
          <a:xfrm>
            <a:off x="7498080" y="1234440"/>
            <a:ext cx="4190695" cy="4663440"/>
          </a:xfrm>
          <a:prstGeom prst="roundRect">
            <a:avLst>
              <a:gd name="adj" fmla="val 1309"/>
            </a:avLst>
          </a:prstGeom>
          <a:solidFill>
            <a:srgbClr val="F1F6FC"/>
          </a:solidFill>
          <a:ln w="12700">
            <a:solidFill>
              <a:srgbClr val="F1F6FC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635240" y="1325880"/>
            <a:ext cx="3916375" cy="44805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8202F"/>
                </a:solidFill>
              </a:rPr>
              <a:t>担当を店主・家族・パートで分け、夕方の負担が重ならないようにする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6506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  <p:sp>
        <p:nvSpPr>
          <p:cNvPr id="26" name="Sample Label"/>
          <p:cNvSpPr txBox="1"/>
          <p:nvPr/>
        </p:nvSpPr>
        <p:spPr>
          <a:xfrm>
            <a:off x="502920" y="6355080"/>
            <a:ext cx="6309360" cy="384048"/>
          </a:xfrm>
          <a:prstGeom prst="rect">
            <a:avLst/>
          </a:prstGeom>
          <a:solidFill>
            <a:srgbClr val="FFFFFF"/>
          </a:solidFill>
        </p:spPr>
        <p:txBody>
          <a:bodyPr wrap="none" lIns="91440" tIns="0" rIns="91440" bIns="0" anchor="ctr"/>
          <a:lstStyle/>
          <a:p>
            <a:r>
              <a:rPr lang="ja-JP" sz="1800" b="1">
                <a:solidFill>
                  <a:srgbClr val="C00000"/>
                </a:solidFill>
              </a:rPr>
              <a:t>※AIZNOH WORKs で作成した架空会社のサンプルデータ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1185855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74A85"/>
                </a:solidFill>
              </a:rPr>
              <a:t>決めてほしいこと：*月*日までに店主が決める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02920" y="1289304"/>
            <a:ext cx="11185855" cy="896112"/>
          </a:xfrm>
          <a:prstGeom prst="roundRect">
            <a:avLst>
              <a:gd name="adj" fmla="val 6122"/>
            </a:avLst>
          </a:prstGeom>
          <a:solidFill>
            <a:srgbClr val="E8F0FA"/>
          </a:solidFill>
          <a:ln w="12700">
            <a:solidFill>
              <a:srgbClr val="E8F0F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" y="1463040"/>
            <a:ext cx="548640" cy="548640"/>
          </a:xfrm>
          <a:prstGeom prst="ellipse">
            <a:avLst/>
          </a:prstGeom>
          <a:solidFill>
            <a:srgbClr val="1F5FA8"/>
          </a:solidFill>
          <a:ln w="12700">
            <a:solidFill>
              <a:srgbClr val="1F5FA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14630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1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1417320" y="1325880"/>
            <a:ext cx="10088575" cy="8229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1F5FA8"/>
                </a:solidFill>
              </a:rPr>
              <a:t>記録の開始</a:t>
            </a:r>
            <a:endParaRPr lang="en-US" sz="2000" dirty="0"/>
          </a:p>
          <a:p>
            <a:pPr indent="0" marL="0">
              <a:buNone/>
            </a:pPr>
            <a:r>
              <a:rPr lang="en-US" sz="1600" dirty="0">
                <a:solidFill>
                  <a:srgbClr val="18202F"/>
                </a:solidFill>
              </a:rPr>
              <a:t>*/*から平日の商品別・時間帯別の記録を始めることを承認する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02920" y="2295144"/>
            <a:ext cx="11185855" cy="896112"/>
          </a:xfrm>
          <a:prstGeom prst="roundRect">
            <a:avLst>
              <a:gd name="adj" fmla="val 6122"/>
            </a:avLst>
          </a:prstGeom>
          <a:solidFill>
            <a:srgbClr val="F2FAF7"/>
          </a:solidFill>
          <a:ln w="12700">
            <a:solidFill>
              <a:srgbClr val="F2FAF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85800" y="2468880"/>
            <a:ext cx="548640" cy="548640"/>
          </a:xfrm>
          <a:prstGeom prst="ellipse">
            <a:avLst/>
          </a:prstGeom>
          <a:solidFill>
            <a:srgbClr val="2A8F7A"/>
          </a:solidFill>
          <a:ln w="12700">
            <a:solidFill>
              <a:srgbClr val="2A8F7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24688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2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17320" y="2331720"/>
            <a:ext cx="10088575" cy="8229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A8F7A"/>
                </a:solidFill>
              </a:rPr>
              <a:t>守る商品と最低陳列量</a:t>
            </a:r>
            <a:endParaRPr lang="en-US" sz="2000" dirty="0"/>
          </a:p>
          <a:p>
            <a:pPr indent="0" marL="0">
              <a:buNone/>
            </a:pPr>
            <a:r>
              <a:rPr lang="en-US" sz="1600" dirty="0">
                <a:solidFill>
                  <a:srgbClr val="18202F"/>
                </a:solidFill>
              </a:rPr>
              <a:t>看板商品の最低陳列数と、品切れ時の案内（次の焼き上がり時刻の札など）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502920" y="3300984"/>
            <a:ext cx="11185855" cy="896112"/>
          </a:xfrm>
          <a:prstGeom prst="roundRect">
            <a:avLst>
              <a:gd name="adj" fmla="val 6122"/>
            </a:avLst>
          </a:prstGeom>
          <a:solidFill>
            <a:srgbClr val="E8F5E9"/>
          </a:solidFill>
          <a:ln w="12700">
            <a:solidFill>
              <a:srgbClr val="E8F5E9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85800" y="3474720"/>
            <a:ext cx="548640" cy="548640"/>
          </a:xfrm>
          <a:prstGeom prst="ellipse">
            <a:avLst/>
          </a:prstGeom>
          <a:solidFill>
            <a:srgbClr val="1B5E20"/>
          </a:solidFill>
          <a:ln w="12700">
            <a:solidFill>
              <a:srgbClr val="1B5E2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85800" y="34747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3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1417320" y="3337560"/>
            <a:ext cx="10088575" cy="8229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1B5E20"/>
                </a:solidFill>
              </a:rPr>
              <a:t>採算表と停止の基準</a:t>
            </a:r>
            <a:endParaRPr lang="en-US" sz="2000" dirty="0"/>
          </a:p>
          <a:p>
            <a:pPr indent="0" marL="0">
              <a:buNone/>
            </a:pPr>
            <a:r>
              <a:rPr lang="en-US" sz="1600" dirty="0">
                <a:solidFill>
                  <a:srgbClr val="18202F"/>
                </a:solidFill>
              </a:rPr>
              <a:t>回避費用・追加費用・失う利益を分けた表と、案ごとの判定日・撤退条件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502920" y="4306824"/>
            <a:ext cx="11185855" cy="896112"/>
          </a:xfrm>
          <a:prstGeom prst="roundRect">
            <a:avLst>
              <a:gd name="adj" fmla="val 6122"/>
            </a:avLst>
          </a:prstGeom>
          <a:solidFill>
            <a:srgbClr val="FFF3D1"/>
          </a:solidFill>
          <a:ln w="12700">
            <a:solidFill>
              <a:srgbClr val="FFF3D1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85800" y="4480560"/>
            <a:ext cx="548640" cy="548640"/>
          </a:xfrm>
          <a:prstGeom prst="ellipse">
            <a:avLst/>
          </a:prstGeom>
          <a:solidFill>
            <a:srgbClr val="7A4D00"/>
          </a:solidFill>
          <a:ln w="12700">
            <a:solidFill>
              <a:srgbClr val="7A4D0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85800" y="4480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4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1417320" y="4343400"/>
            <a:ext cx="10088575" cy="8229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7A4D00"/>
                </a:solidFill>
              </a:rPr>
              <a:t>夕方*〜*時の作業分担</a:t>
            </a:r>
            <a:endParaRPr lang="en-US" sz="2000" dirty="0"/>
          </a:p>
          <a:p>
            <a:pPr indent="0" marL="0">
              <a:buNone/>
            </a:pPr>
            <a:r>
              <a:rPr lang="en-US" sz="1600" dirty="0">
                <a:solidFill>
                  <a:srgbClr val="18202F"/>
                </a:solidFill>
              </a:rPr>
              <a:t>誰が何分で対応するか。店頭客を待たせない手順</a:t>
            </a:r>
            <a:endParaRPr lang="en-US" sz="2000" dirty="0"/>
          </a:p>
        </p:txBody>
      </p:sp>
      <p:sp>
        <p:nvSpPr>
          <p:cNvPr id="19" name="Shape 17"/>
          <p:cNvSpPr/>
          <p:nvPr/>
        </p:nvSpPr>
        <p:spPr>
          <a:xfrm>
            <a:off x="502920" y="5312664"/>
            <a:ext cx="11185855" cy="896112"/>
          </a:xfrm>
          <a:prstGeom prst="roundRect">
            <a:avLst>
              <a:gd name="adj" fmla="val 6122"/>
            </a:avLst>
          </a:prstGeom>
          <a:solidFill>
            <a:srgbClr val="F5E9FA"/>
          </a:solidFill>
          <a:ln w="12700">
            <a:solidFill>
              <a:srgbClr val="F5E9FA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85800" y="5486400"/>
            <a:ext cx="548640" cy="548640"/>
          </a:xfrm>
          <a:prstGeom prst="ellipse">
            <a:avLst/>
          </a:prstGeom>
          <a:solidFill>
            <a:srgbClr val="6A2790"/>
          </a:solidFill>
          <a:ln w="12700">
            <a:solidFill>
              <a:srgbClr val="6A279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85800" y="54864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5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1417320" y="5349240"/>
            <a:ext cx="10088575" cy="8229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6A2790"/>
                </a:solidFill>
              </a:rPr>
              <a:t>廃棄ゼロを目指さない方針</a:t>
            </a:r>
            <a:endParaRPr lang="en-US" sz="2000" dirty="0"/>
          </a:p>
          <a:p>
            <a:pPr indent="0" marL="0">
              <a:buNone/>
            </a:pPr>
            <a:r>
              <a:rPr lang="en-US" sz="1600" dirty="0">
                <a:solidFill>
                  <a:srgbClr val="18202F"/>
                </a:solidFill>
              </a:rPr>
              <a:t>食品ロス削減は努力義務。利益や常連の信頼を削ってまで廃棄ゼロにしない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6506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  <p:sp>
        <p:nvSpPr>
          <p:cNvPr id="26" name="Sample Label"/>
          <p:cNvSpPr txBox="1"/>
          <p:nvPr/>
        </p:nvSpPr>
        <p:spPr>
          <a:xfrm>
            <a:off x="502920" y="6355080"/>
            <a:ext cx="6309360" cy="384048"/>
          </a:xfrm>
          <a:prstGeom prst="rect">
            <a:avLst/>
          </a:prstGeom>
          <a:solidFill>
            <a:srgbClr val="FFFFFF"/>
          </a:solidFill>
        </p:spPr>
        <p:txBody>
          <a:bodyPr wrap="none" lIns="91440" tIns="0" rIns="91440" bIns="0" anchor="ctr"/>
          <a:lstStyle/>
          <a:p>
            <a:r>
              <a:rPr lang="ja-JP" sz="1800" b="1">
                <a:solidFill>
                  <a:srgbClr val="C00000"/>
                </a:solidFill>
              </a:rPr>
              <a:t>※AIZNOH WORKs で作成した架空会社のサンプルデータ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1185855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74A85"/>
                </a:solidFill>
              </a:rPr>
              <a:t>確認したいこと：答え次第で優先順位が変わる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02920" y="1289304"/>
            <a:ext cx="11185855" cy="1147572"/>
          </a:xfrm>
          <a:prstGeom prst="roundRect">
            <a:avLst>
              <a:gd name="adj" fmla="val 4781"/>
            </a:avLst>
          </a:prstGeom>
          <a:solidFill>
            <a:srgbClr val="E8F0FA"/>
          </a:solidFill>
          <a:ln w="12700">
            <a:solidFill>
              <a:srgbClr val="E8F0F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" y="1588770"/>
            <a:ext cx="548640" cy="548640"/>
          </a:xfrm>
          <a:prstGeom prst="ellipse">
            <a:avLst/>
          </a:prstGeom>
          <a:solidFill>
            <a:srgbClr val="1F5FA8"/>
          </a:solidFill>
          <a:ln w="12700">
            <a:solidFill>
              <a:srgbClr val="1F5FA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158877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1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1417320" y="1325880"/>
            <a:ext cx="10088575" cy="10744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1F5FA8"/>
                </a:solidFill>
              </a:rPr>
              <a:t>廃棄*万円の内訳</a:t>
            </a:r>
            <a:endParaRPr lang="en-US" sz="2000" dirty="0"/>
          </a:p>
          <a:p>
            <a:pPr indent="0" marL="0">
              <a:buNone/>
            </a:pPr>
            <a:r>
              <a:rPr lang="en-US" sz="1600" b="1" dirty="0">
                <a:solidFill>
                  <a:srgbClr val="8A1C1C"/>
                </a:solidFill>
              </a:rPr>
              <a:t>【要確認：時間帯・商品別の内訳。昼に焼いた分の持ち越しを含むか】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02920" y="2546604"/>
            <a:ext cx="11185855" cy="1147572"/>
          </a:xfrm>
          <a:prstGeom prst="roundRect">
            <a:avLst>
              <a:gd name="adj" fmla="val 4781"/>
            </a:avLst>
          </a:prstGeom>
          <a:solidFill>
            <a:srgbClr val="F2FAF7"/>
          </a:solidFill>
          <a:ln w="12700">
            <a:solidFill>
              <a:srgbClr val="F2FAF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85800" y="2846070"/>
            <a:ext cx="548640" cy="548640"/>
          </a:xfrm>
          <a:prstGeom prst="ellipse">
            <a:avLst/>
          </a:prstGeom>
          <a:solidFill>
            <a:srgbClr val="2A8F7A"/>
          </a:solidFill>
          <a:ln w="12700">
            <a:solidFill>
              <a:srgbClr val="2A8F7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284607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2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17320" y="2583180"/>
            <a:ext cx="10088575" cy="10744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A8F7A"/>
                </a:solidFill>
              </a:rPr>
              <a:t>原価率と*割引きの売上</a:t>
            </a:r>
            <a:endParaRPr lang="en-US" sz="2000" dirty="0"/>
          </a:p>
          <a:p>
            <a:pPr indent="0" marL="0">
              <a:buNone/>
            </a:pPr>
            <a:r>
              <a:rPr lang="en-US" sz="1600" b="1" dirty="0">
                <a:solidFill>
                  <a:srgbClr val="8A1C1C"/>
                </a:solidFill>
              </a:rPr>
              <a:t>【要確認：材料の原価率と、*時からの*割引きで*日いくら売れているか】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502920" y="3803904"/>
            <a:ext cx="11185855" cy="1147572"/>
          </a:xfrm>
          <a:prstGeom prst="roundRect">
            <a:avLst>
              <a:gd name="adj" fmla="val 4781"/>
            </a:avLst>
          </a:prstGeom>
          <a:solidFill>
            <a:srgbClr val="E8F5E9"/>
          </a:solidFill>
          <a:ln w="12700">
            <a:solidFill>
              <a:srgbClr val="E8F5E9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85800" y="4103370"/>
            <a:ext cx="548640" cy="548640"/>
          </a:xfrm>
          <a:prstGeom prst="ellipse">
            <a:avLst/>
          </a:prstGeom>
          <a:solidFill>
            <a:srgbClr val="1B5E20"/>
          </a:solidFill>
          <a:ln w="12700">
            <a:solidFill>
              <a:srgbClr val="1B5E2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85800" y="410337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3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1417320" y="3840480"/>
            <a:ext cx="10088575" cy="10744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1B5E20"/>
                </a:solidFill>
              </a:rPr>
              <a:t>夕方の人数と販売データ</a:t>
            </a:r>
            <a:endParaRPr lang="en-US" sz="2000" dirty="0"/>
          </a:p>
          <a:p>
            <a:pPr indent="0" marL="0">
              <a:buNone/>
            </a:pPr>
            <a:r>
              <a:rPr lang="en-US" sz="1600" b="1" dirty="0">
                <a:solidFill>
                  <a:srgbClr val="8A1C1C"/>
                </a:solidFill>
              </a:rPr>
              <a:t>【要確認：夕方に店頭に立つ人数、商品別・時刻別の販売数が取れるか】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502920" y="5061204"/>
            <a:ext cx="11185855" cy="1147572"/>
          </a:xfrm>
          <a:prstGeom prst="roundRect">
            <a:avLst>
              <a:gd name="adj" fmla="val 4781"/>
            </a:avLst>
          </a:prstGeom>
          <a:solidFill>
            <a:srgbClr val="FFF3D1"/>
          </a:solidFill>
          <a:ln w="12700">
            <a:solidFill>
              <a:srgbClr val="FFF3D1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85800" y="5360670"/>
            <a:ext cx="548640" cy="548640"/>
          </a:xfrm>
          <a:prstGeom prst="ellipse">
            <a:avLst/>
          </a:prstGeom>
          <a:solidFill>
            <a:srgbClr val="7A4D00"/>
          </a:solidFill>
          <a:ln w="12700">
            <a:solidFill>
              <a:srgbClr val="7A4D0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85800" y="536067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4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1417320" y="5097780"/>
            <a:ext cx="10088575" cy="10744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7A4D00"/>
                </a:solidFill>
              </a:rPr>
              <a:t>常連の買い逃し</a:t>
            </a:r>
            <a:endParaRPr lang="en-US" sz="2000" dirty="0"/>
          </a:p>
          <a:p>
            <a:pPr indent="0" marL="0">
              <a:buNone/>
            </a:pPr>
            <a:r>
              <a:rPr lang="en-US" sz="1600" b="1" dirty="0">
                <a:solidFill>
                  <a:srgbClr val="8A1C1C"/>
                </a:solidFill>
              </a:rPr>
              <a:t>【要確認：常連が買えずに帰る商品は何か】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6506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  <p:sp>
        <p:nvSpPr>
          <p:cNvPr id="26" name="Sample Label"/>
          <p:cNvSpPr txBox="1"/>
          <p:nvPr/>
        </p:nvSpPr>
        <p:spPr>
          <a:xfrm>
            <a:off x="502920" y="6355080"/>
            <a:ext cx="6309360" cy="384048"/>
          </a:xfrm>
          <a:prstGeom prst="rect">
            <a:avLst/>
          </a:prstGeom>
          <a:solidFill>
            <a:srgbClr val="FFFFFF"/>
          </a:solidFill>
        </p:spPr>
        <p:txBody>
          <a:bodyPr wrap="none" lIns="91440" tIns="0" rIns="91440" bIns="0" anchor="ctr"/>
          <a:lstStyle/>
          <a:p>
            <a:r>
              <a:rPr lang="ja-JP" sz="1800" b="1">
                <a:solidFill>
                  <a:srgbClr val="C00000"/>
                </a:solidFill>
              </a:rPr>
              <a:t>※AIZNOH WORKs で作成した架空会社のサンプルデータ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118585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74A85"/>
                </a:solidFill>
              </a:rPr>
              <a:t>ご利用にあたっての注意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94360" y="1452372"/>
            <a:ext cx="402336" cy="402336"/>
          </a:xfrm>
          <a:prstGeom prst="ellipse">
            <a:avLst/>
          </a:prstGeom>
          <a:solidFill>
            <a:srgbClr val="465061"/>
          </a:solidFill>
          <a:ln w="12700">
            <a:solidFill>
              <a:srgbClr val="46506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4523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1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1188720" y="1234440"/>
            <a:ext cx="10454335" cy="838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65061"/>
                </a:solidFill>
              </a:rPr>
              <a:t>本資料は AI が自動で作成したものです。内容の正確さ・完全さ・最新さは保証しません。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594360" y="2290572"/>
            <a:ext cx="402336" cy="402336"/>
          </a:xfrm>
          <a:prstGeom prst="ellipse">
            <a:avLst/>
          </a:prstGeom>
          <a:solidFill>
            <a:srgbClr val="465061"/>
          </a:solidFill>
          <a:ln w="12700">
            <a:solidFill>
              <a:srgbClr val="46506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94360" y="22905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2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188720" y="2072640"/>
            <a:ext cx="10454335" cy="838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65061"/>
                </a:solidFill>
              </a:rPr>
              <a:t>事実関係や数値は、独自に調べて確かめたものではありません。ネット検索の結果や「想定」の数値を含むため、重要な点は一次情報でご確認ください。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594360" y="3128772"/>
            <a:ext cx="402336" cy="402336"/>
          </a:xfrm>
          <a:prstGeom prst="ellipse">
            <a:avLst/>
          </a:prstGeom>
          <a:solidFill>
            <a:srgbClr val="465061"/>
          </a:solidFill>
          <a:ln w="12700">
            <a:solidFill>
              <a:srgbClr val="46506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94360" y="31287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3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188720" y="2910840"/>
            <a:ext cx="10454335" cy="838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65061"/>
                </a:solidFill>
              </a:rPr>
              <a:t>経営・法務・税務・投資などの専門的な助言ではありません。重要な判断の前には、専門家にご相談ください。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594360" y="3966972"/>
            <a:ext cx="402336" cy="402336"/>
          </a:xfrm>
          <a:prstGeom prst="ellipse">
            <a:avLst/>
          </a:prstGeom>
          <a:solidFill>
            <a:srgbClr val="465061"/>
          </a:solidFill>
          <a:ln w="12700">
            <a:solidFill>
              <a:srgbClr val="46506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94360" y="39669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4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1188720" y="3749040"/>
            <a:ext cx="10454335" cy="838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65061"/>
                </a:solidFill>
              </a:rPr>
              <a:t>入力された情報に誤りや不足があると、内容も変わります。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594360" y="4805172"/>
            <a:ext cx="402336" cy="402336"/>
          </a:xfrm>
          <a:prstGeom prst="ellipse">
            <a:avLst/>
          </a:prstGeom>
          <a:solidFill>
            <a:srgbClr val="465061"/>
          </a:solidFill>
          <a:ln w="12700">
            <a:solidFill>
              <a:srgbClr val="465061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94360" y="48051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5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1188720" y="4587240"/>
            <a:ext cx="10454335" cy="838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65061"/>
                </a:solidFill>
              </a:rPr>
              <a:t>本資料を利用して生じた損害について、当方は責任を負いかねます。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594360" y="5643372"/>
            <a:ext cx="402336" cy="402336"/>
          </a:xfrm>
          <a:prstGeom prst="ellipse">
            <a:avLst/>
          </a:prstGeom>
          <a:solidFill>
            <a:srgbClr val="465061"/>
          </a:solidFill>
          <a:ln w="12700">
            <a:solidFill>
              <a:srgbClr val="465061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94360" y="56433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6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1188720" y="5425440"/>
            <a:ext cx="10454335" cy="838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65061"/>
                </a:solidFill>
              </a:rPr>
              <a:t>この資料は AIZNOH WORKs（AI）で作成しました。内容は、ご自身でご確認ください。aiznohworks.com　作成日時：*-*-* *:*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6506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  <p:sp>
        <p:nvSpPr>
          <p:cNvPr id="26" name="Sample Label"/>
          <p:cNvSpPr txBox="1"/>
          <p:nvPr/>
        </p:nvSpPr>
        <p:spPr>
          <a:xfrm>
            <a:off x="502920" y="6355080"/>
            <a:ext cx="6309360" cy="384048"/>
          </a:xfrm>
          <a:prstGeom prst="rect">
            <a:avLst/>
          </a:prstGeom>
          <a:solidFill>
            <a:srgbClr val="FFFFFF"/>
          </a:solidFill>
        </p:spPr>
        <p:txBody>
          <a:bodyPr wrap="none" lIns="91440" tIns="0" rIns="91440" bIns="0" anchor="ctr"/>
          <a:lstStyle/>
          <a:p>
            <a:r>
              <a:rPr lang="ja-JP" sz="1800" b="1">
                <a:solidFill>
                  <a:srgbClr val="C00000"/>
                </a:solidFill>
              </a:rPr>
              <a:t>※AIZNOH WORKs で作成した架空会社のサンプルデータ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"/>
        <a:ea typeface="游ゴシック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/>
        <a:ea typeface="游ゴシック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AIZNOH WORKs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平日夕方の売れ残り対策：原因を特定してから廃棄を減らす</dc:title>
  <dc:subject>PptxGenJS Presentation</dc:subject>
  <dc:creator>PptxGenJS</dc:creator>
  <cp:lastModifiedBy>PptxGenJS</cp:lastModifiedBy>
  <cp:revision>1</cp:revision>
  <dcterms:created xsi:type="dcterms:W3CDTF">2026-11-02T15:38:08Z</dcterms:created>
  <dcterms:modified xsi:type="dcterms:W3CDTF">2026-11-02T15:38:08Z</dcterms:modified>
</cp:coreProperties>
</file>